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5" r:id="rId1"/>
  </p:sldMasterIdLst>
  <p:notesMasterIdLst>
    <p:notesMasterId r:id="rId22"/>
  </p:notesMasterIdLst>
  <p:handoutMasterIdLst>
    <p:handoutMasterId r:id="rId23"/>
  </p:handoutMasterIdLst>
  <p:sldIdLst>
    <p:sldId id="368" r:id="rId2"/>
    <p:sldId id="391" r:id="rId3"/>
    <p:sldId id="369" r:id="rId4"/>
    <p:sldId id="395" r:id="rId5"/>
    <p:sldId id="394" r:id="rId6"/>
    <p:sldId id="392" r:id="rId7"/>
    <p:sldId id="389" r:id="rId8"/>
    <p:sldId id="373" r:id="rId9"/>
    <p:sldId id="387" r:id="rId10"/>
    <p:sldId id="390" r:id="rId11"/>
    <p:sldId id="378" r:id="rId12"/>
    <p:sldId id="379" r:id="rId13"/>
    <p:sldId id="380" r:id="rId14"/>
    <p:sldId id="381" r:id="rId15"/>
    <p:sldId id="382" r:id="rId16"/>
    <p:sldId id="383" r:id="rId17"/>
    <p:sldId id="386" r:id="rId18"/>
    <p:sldId id="365" r:id="rId19"/>
    <p:sldId id="396" r:id="rId20"/>
    <p:sldId id="367" r:id="rId2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94603" autoAdjust="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6A12A0DA-A5D0-42E6-B745-333FA6D38846}" type="datetimeFigureOut">
              <a:rPr lang="en-US"/>
              <a:pPr>
                <a:defRPr/>
              </a:pPr>
              <a:t>9/11/2021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66F88F4-34F2-4EE8-AE1B-EF34D87F548D}"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cs typeface="+mn-cs"/>
              </a:defRPr>
            </a:lvl1pPr>
          </a:lstStyle>
          <a:p>
            <a:pPr>
              <a:defRPr/>
            </a:pPr>
            <a:fld id="{53B725E6-31D3-468A-A12F-D79BC01921C4}" type="datetimeFigureOut">
              <a:rPr lang="en-US"/>
              <a:pPr>
                <a:defRPr/>
              </a:pPr>
              <a:t>9/11/2021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B8DE9881-3EA6-4BBC-8CF2-090BED39AE64}"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7938"/>
            <a:ext cx="9169401" cy="6873876"/>
            <a:chOff x="-8466" y="-8468"/>
            <a:chExt cx="9169804" cy="6874935"/>
          </a:xfrm>
        </p:grpSpPr>
        <p:cxnSp>
          <p:nvCxnSpPr>
            <p:cNvPr id="5" name="Straight Connector 4"/>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04C86B50-936B-4C9E-AC11-40AB00A0FFD2}" type="datetimeFigureOut">
              <a:rPr lang="en-US"/>
              <a:pPr>
                <a:defRPr/>
              </a:pPr>
              <a:t>9/11/2021</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338FF1E3-C0F7-4C61-9932-89D51A6466F8}" type="slidenum">
              <a:rPr lang="en-US" altLang="vi-VN"/>
              <a:pPr>
                <a:defRPr/>
              </a:pPr>
              <a:t>‹#›</a:t>
            </a:fld>
            <a:endParaRPr lang="en-US" altLang="vi-VN"/>
          </a:p>
        </p:txBody>
      </p:sp>
    </p:spTree>
    <p:extLst>
      <p:ext uri="{BB962C8B-B14F-4D97-AF65-F5344CB8AC3E}">
        <p14:creationId xmlns:p14="http://schemas.microsoft.com/office/powerpoint/2010/main" val="3603115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DE99AB-7F96-4E5D-A812-B8A2E5B580A9}" type="datetimeFigureOut">
              <a:rPr lang="en-US"/>
              <a:pPr>
                <a:defRPr/>
              </a:pPr>
              <a:t>9/11/2021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D5D813-A88B-4DF2-AD1B-4413F9B3830A}" type="slidenum">
              <a:rPr lang="en-US" altLang="vi-VN"/>
              <a:pPr>
                <a:defRPr/>
              </a:pPr>
              <a:t>‹#›</a:t>
            </a:fld>
            <a:endParaRPr lang="en-US" altLang="vi-VN"/>
          </a:p>
        </p:txBody>
      </p:sp>
    </p:spTree>
    <p:extLst>
      <p:ext uri="{BB962C8B-B14F-4D97-AF65-F5344CB8AC3E}">
        <p14:creationId xmlns:p14="http://schemas.microsoft.com/office/powerpoint/2010/main" val="3821738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sz="8000" smtClean="0">
                <a:solidFill>
                  <a:srgbClr val="C0E474"/>
                </a:solidFill>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sz="8000" smtClean="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E6D8F9BD-F0AA-4AC7-9D42-0CF82A541079}" type="datetimeFigureOut">
              <a:rPr lang="en-US"/>
              <a:pPr>
                <a:defRPr/>
              </a:pPr>
              <a:t>9/11/2021</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EAD92F5-5A51-486A-8363-D7FA1CE83B39}" type="slidenum">
              <a:rPr lang="en-US" altLang="vi-VN"/>
              <a:pPr>
                <a:defRPr/>
              </a:pPr>
              <a:t>‹#›</a:t>
            </a:fld>
            <a:endParaRPr lang="en-US" altLang="vi-VN"/>
          </a:p>
        </p:txBody>
      </p:sp>
    </p:spTree>
    <p:extLst>
      <p:ext uri="{BB962C8B-B14F-4D97-AF65-F5344CB8AC3E}">
        <p14:creationId xmlns:p14="http://schemas.microsoft.com/office/powerpoint/2010/main" val="3453607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4E239D6-25CD-4E84-B688-E2F0D0A637CB}" type="datetimeFigureOut">
              <a:rPr lang="en-US"/>
              <a:pPr>
                <a:defRPr/>
              </a:pPr>
              <a:t>9/11/2021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D1EC3F-68E7-4E5A-BEAE-A30DBE7D6C10}" type="slidenum">
              <a:rPr lang="en-US" altLang="vi-VN"/>
              <a:pPr>
                <a:defRPr/>
              </a:pPr>
              <a:t>‹#›</a:t>
            </a:fld>
            <a:endParaRPr lang="en-US" altLang="vi-VN"/>
          </a:p>
        </p:txBody>
      </p:sp>
    </p:spTree>
    <p:extLst>
      <p:ext uri="{BB962C8B-B14F-4D97-AF65-F5344CB8AC3E}">
        <p14:creationId xmlns:p14="http://schemas.microsoft.com/office/powerpoint/2010/main" val="570857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sz="8000" smtClean="0">
                <a:solidFill>
                  <a:srgbClr val="C0E474"/>
                </a:solidFill>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sz="8000" smtClean="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44B41E8A-6EEC-41F5-8367-1673906D9B94}" type="datetimeFigureOut">
              <a:rPr lang="en-US"/>
              <a:pPr>
                <a:defRPr/>
              </a:pPr>
              <a:t>9/11/2021</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607CD2BD-C1B9-41C2-A191-A1FFA1CDF4DB}" type="slidenum">
              <a:rPr lang="en-US" altLang="vi-VN"/>
              <a:pPr>
                <a:defRPr/>
              </a:pPr>
              <a:t>‹#›</a:t>
            </a:fld>
            <a:endParaRPr lang="en-US" altLang="vi-VN"/>
          </a:p>
        </p:txBody>
      </p:sp>
    </p:spTree>
    <p:extLst>
      <p:ext uri="{BB962C8B-B14F-4D97-AF65-F5344CB8AC3E}">
        <p14:creationId xmlns:p14="http://schemas.microsoft.com/office/powerpoint/2010/main" val="3875182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BCF48B1C-F419-450E-8E49-0E466928A28B}" type="datetimeFigureOut">
              <a:rPr lang="en-US"/>
              <a:pPr>
                <a:defRPr/>
              </a:pPr>
              <a:t>9/11/2021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DD42EABF-B2F5-4B70-977E-5CB91435B47B}" type="slidenum">
              <a:rPr lang="en-US" altLang="vi-VN"/>
              <a:pPr>
                <a:defRPr/>
              </a:pPr>
              <a:t>‹#›</a:t>
            </a:fld>
            <a:endParaRPr lang="en-US" altLang="vi-VN"/>
          </a:p>
        </p:txBody>
      </p:sp>
    </p:spTree>
    <p:extLst>
      <p:ext uri="{BB962C8B-B14F-4D97-AF65-F5344CB8AC3E}">
        <p14:creationId xmlns:p14="http://schemas.microsoft.com/office/powerpoint/2010/main" val="1644098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3644FE0-DE27-45A2-A15C-2813E2094E2F}" type="datetimeFigureOut">
              <a:rPr lang="en-US"/>
              <a:pPr>
                <a:defRPr/>
              </a:pPr>
              <a:t>9/11/2021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2CE3A2-668A-4890-9A2A-913746591E09}" type="slidenum">
              <a:rPr lang="en-US" altLang="vi-VN"/>
              <a:pPr>
                <a:defRPr/>
              </a:pPr>
              <a:t>‹#›</a:t>
            </a:fld>
            <a:endParaRPr lang="en-US" altLang="vi-VN"/>
          </a:p>
        </p:txBody>
      </p:sp>
    </p:spTree>
    <p:extLst>
      <p:ext uri="{BB962C8B-B14F-4D97-AF65-F5344CB8AC3E}">
        <p14:creationId xmlns:p14="http://schemas.microsoft.com/office/powerpoint/2010/main" val="3094483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18A1990-87F8-43E1-8A58-63651268C908}" type="datetimeFigureOut">
              <a:rPr lang="en-US"/>
              <a:pPr>
                <a:defRPr/>
              </a:pPr>
              <a:t>9/11/2021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9466C5-BC09-4250-8BF9-B5605BB2825A}" type="slidenum">
              <a:rPr lang="en-US" altLang="vi-VN"/>
              <a:pPr>
                <a:defRPr/>
              </a:pPr>
              <a:t>‹#›</a:t>
            </a:fld>
            <a:endParaRPr lang="en-US" altLang="vi-VN"/>
          </a:p>
        </p:txBody>
      </p:sp>
    </p:spTree>
    <p:extLst>
      <p:ext uri="{BB962C8B-B14F-4D97-AF65-F5344CB8AC3E}">
        <p14:creationId xmlns:p14="http://schemas.microsoft.com/office/powerpoint/2010/main" val="122003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A8457AE-CDFC-4F6F-8801-4A6847730854}" type="datetimeFigureOut">
              <a:rPr lang="en-US"/>
              <a:pPr>
                <a:defRPr/>
              </a:pPr>
              <a:t>9/11/2021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BACD4D-79AA-41ED-9959-04DEB1425507}" type="slidenum">
              <a:rPr lang="en-US" altLang="vi-VN"/>
              <a:pPr>
                <a:defRPr/>
              </a:pPr>
              <a:t>‹#›</a:t>
            </a:fld>
            <a:endParaRPr lang="en-US" altLang="vi-VN"/>
          </a:p>
        </p:txBody>
      </p:sp>
    </p:spTree>
    <p:extLst>
      <p:ext uri="{BB962C8B-B14F-4D97-AF65-F5344CB8AC3E}">
        <p14:creationId xmlns:p14="http://schemas.microsoft.com/office/powerpoint/2010/main" val="122749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F97A44-6BF1-4E53-BA3D-ECC90EF4C528}" type="datetimeFigureOut">
              <a:rPr lang="en-US"/>
              <a:pPr>
                <a:defRPr/>
              </a:pPr>
              <a:t>9/11/2021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5D414B-048A-4167-9C11-E835548BE80F}" type="slidenum">
              <a:rPr lang="en-US" altLang="vi-VN"/>
              <a:pPr>
                <a:defRPr/>
              </a:pPr>
              <a:t>‹#›</a:t>
            </a:fld>
            <a:endParaRPr lang="en-US" altLang="vi-VN"/>
          </a:p>
        </p:txBody>
      </p:sp>
    </p:spTree>
    <p:extLst>
      <p:ext uri="{BB962C8B-B14F-4D97-AF65-F5344CB8AC3E}">
        <p14:creationId xmlns:p14="http://schemas.microsoft.com/office/powerpoint/2010/main" val="1486644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111807C-C124-4C0F-B4A7-30B0B7CF1CFC}" type="datetimeFigureOut">
              <a:rPr lang="en-US"/>
              <a:pPr>
                <a:defRPr/>
              </a:pPr>
              <a:t>9/11/2021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0B6893-298F-4FFA-8F64-8BFAEE7AA6EC}" type="slidenum">
              <a:rPr lang="en-US" altLang="vi-VN"/>
              <a:pPr>
                <a:defRPr/>
              </a:pPr>
              <a:t>‹#›</a:t>
            </a:fld>
            <a:endParaRPr lang="en-US" altLang="vi-VN"/>
          </a:p>
        </p:txBody>
      </p:sp>
    </p:spTree>
    <p:extLst>
      <p:ext uri="{BB962C8B-B14F-4D97-AF65-F5344CB8AC3E}">
        <p14:creationId xmlns:p14="http://schemas.microsoft.com/office/powerpoint/2010/main" val="136756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1497A28-C267-4D2E-B238-5E25F7571544}" type="datetimeFigureOut">
              <a:rPr lang="en-US"/>
              <a:pPr>
                <a:defRPr/>
              </a:pPr>
              <a:t>9/11/2021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2ECF1C9-8C9C-41D4-8169-7FB5FD54474F}" type="slidenum">
              <a:rPr lang="en-US" altLang="vi-VN"/>
              <a:pPr>
                <a:defRPr/>
              </a:pPr>
              <a:t>‹#›</a:t>
            </a:fld>
            <a:endParaRPr lang="en-US" altLang="vi-VN"/>
          </a:p>
        </p:txBody>
      </p:sp>
    </p:spTree>
    <p:extLst>
      <p:ext uri="{BB962C8B-B14F-4D97-AF65-F5344CB8AC3E}">
        <p14:creationId xmlns:p14="http://schemas.microsoft.com/office/powerpoint/2010/main" val="257623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0B76491-A2E9-471B-9047-3B007D7D73FE}" type="datetimeFigureOut">
              <a:rPr lang="en-US"/>
              <a:pPr>
                <a:defRPr/>
              </a:pPr>
              <a:t>9/11/2021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CEDACA-03E1-41FA-A087-83633C289615}" type="slidenum">
              <a:rPr lang="en-US" altLang="vi-VN"/>
              <a:pPr>
                <a:defRPr/>
              </a:pPr>
              <a:t>‹#›</a:t>
            </a:fld>
            <a:endParaRPr lang="en-US" altLang="vi-VN"/>
          </a:p>
        </p:txBody>
      </p:sp>
    </p:spTree>
    <p:extLst>
      <p:ext uri="{BB962C8B-B14F-4D97-AF65-F5344CB8AC3E}">
        <p14:creationId xmlns:p14="http://schemas.microsoft.com/office/powerpoint/2010/main" val="139221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884EEE-4559-4EDA-8FD5-81B359491395}" type="datetimeFigureOut">
              <a:rPr lang="en-US"/>
              <a:pPr>
                <a:defRPr/>
              </a:pPr>
              <a:t>9/11/2021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7F51F4-B562-42E1-A1C0-29D2964BC1A0}" type="slidenum">
              <a:rPr lang="en-US" altLang="vi-VN"/>
              <a:pPr>
                <a:defRPr/>
              </a:pPr>
              <a:t>‹#›</a:t>
            </a:fld>
            <a:endParaRPr lang="en-US" altLang="vi-VN"/>
          </a:p>
        </p:txBody>
      </p:sp>
    </p:spTree>
    <p:extLst>
      <p:ext uri="{BB962C8B-B14F-4D97-AF65-F5344CB8AC3E}">
        <p14:creationId xmlns:p14="http://schemas.microsoft.com/office/powerpoint/2010/main" val="171880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4EFB41-8F4E-4908-A7C7-D647878AA471}" type="datetimeFigureOut">
              <a:rPr lang="en-US"/>
              <a:pPr>
                <a:defRPr/>
              </a:pPr>
              <a:t>9/11/2021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12457B-B8E6-44C3-B859-33BCE0ADF7B9}" type="slidenum">
              <a:rPr lang="en-US" altLang="vi-VN"/>
              <a:pPr>
                <a:defRPr/>
              </a:pPr>
              <a:t>‹#›</a:t>
            </a:fld>
            <a:endParaRPr lang="en-US" altLang="vi-VN"/>
          </a:p>
        </p:txBody>
      </p:sp>
    </p:spTree>
    <p:extLst>
      <p:ext uri="{BB962C8B-B14F-4D97-AF65-F5344CB8AC3E}">
        <p14:creationId xmlns:p14="http://schemas.microsoft.com/office/powerpoint/2010/main" val="53531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0CF9C7-25BD-4FCC-8FA3-61B82563418F}" type="datetimeFigureOut">
              <a:rPr lang="en-US"/>
              <a:pPr>
                <a:defRPr/>
              </a:pPr>
              <a:t>9/11/2021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99CFD1-53E7-49E6-A4A4-77AB6EC2B321}" type="slidenum">
              <a:rPr lang="en-US" altLang="vi-VN"/>
              <a:pPr>
                <a:defRPr/>
              </a:pPr>
              <a:t>‹#›</a:t>
            </a:fld>
            <a:endParaRPr lang="en-US" altLang="vi-VN"/>
          </a:p>
        </p:txBody>
      </p:sp>
    </p:spTree>
    <p:extLst>
      <p:ext uri="{BB962C8B-B14F-4D97-AF65-F5344CB8AC3E}">
        <p14:creationId xmlns:p14="http://schemas.microsoft.com/office/powerpoint/2010/main" val="338340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4AAB15A-510B-4078-A935-570FB8D9625C}" type="datetimeFigureOut">
              <a:rPr lang="en-US"/>
              <a:pPr>
                <a:defRPr/>
              </a:pPr>
              <a:t>9/11/2021</a:t>
            </a:fld>
            <a:endParaRPr lang="en-US"/>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pPr>
              <a:defRPr/>
            </a:pPr>
            <a:fld id="{748F22C1-17CB-4A81-8473-AD64B99DAFDE}"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4434"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5" r:id="rId11"/>
    <p:sldLayoutId id="2147484430" r:id="rId12"/>
    <p:sldLayoutId id="2147484436" r:id="rId13"/>
    <p:sldLayoutId id="2147484431" r:id="rId14"/>
    <p:sldLayoutId id="2147484432" r:id="rId15"/>
    <p:sldLayoutId id="2147484433"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Admin\Desktop\7511889135332866606.mp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alpha val="9019"/>
          </a:srgbClr>
        </a:solidFill>
        <a:effectLst/>
      </p:bgPr>
    </p:bg>
    <p:spTree>
      <p:nvGrpSpPr>
        <p:cNvPr id="1" name=""/>
        <p:cNvGrpSpPr/>
        <p:nvPr/>
      </p:nvGrpSpPr>
      <p:grpSpPr>
        <a:xfrm>
          <a:off x="0" y="0"/>
          <a:ext cx="0" cy="0"/>
          <a:chOff x="0" y="0"/>
          <a:chExt cx="0" cy="0"/>
        </a:xfrm>
      </p:grpSpPr>
      <p:sp>
        <p:nvSpPr>
          <p:cNvPr id="4" name="TextBox 3"/>
          <p:cNvSpPr txBox="1"/>
          <p:nvPr/>
        </p:nvSpPr>
        <p:spPr>
          <a:xfrm>
            <a:off x="1600200" y="1230313"/>
            <a:ext cx="6019800" cy="2278062"/>
          </a:xfrm>
          <a:prstGeom prst="rect">
            <a:avLst/>
          </a:prstGeom>
          <a:noFill/>
        </p:spPr>
        <p:txBody>
          <a:bodyPr>
            <a:spAutoFit/>
          </a:bodyPr>
          <a:lstStyle/>
          <a:p>
            <a:pPr algn="ctr">
              <a:defRPr/>
            </a:pPr>
            <a:r>
              <a:rPr 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KỸ NĂNG</a:t>
            </a:r>
          </a:p>
          <a:p>
            <a:pPr algn="ctr">
              <a:defRPr/>
            </a:pPr>
            <a:r>
              <a:rPr 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PHÒNG TRÁNH </a:t>
            </a:r>
          </a:p>
          <a:p>
            <a:pPr algn="ctr">
              <a:defRPr/>
            </a:pPr>
            <a:r>
              <a:rPr lang="en-US" sz="7000" b="1" dirty="0">
                <a:ln w="0"/>
                <a:solidFill>
                  <a:srgbClr val="00009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ĐUỐI NƯỚC</a:t>
            </a:r>
          </a:p>
        </p:txBody>
      </p:sp>
      <p:sp>
        <p:nvSpPr>
          <p:cNvPr id="3" name="TextBox 2"/>
          <p:cNvSpPr txBox="1">
            <a:spLocks noChangeArrowheads="1"/>
          </p:cNvSpPr>
          <p:nvPr/>
        </p:nvSpPr>
        <p:spPr bwMode="auto">
          <a:xfrm>
            <a:off x="2133600" y="152400"/>
            <a:ext cx="495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en-US" altLang="en-US" sz="2000">
                <a:solidFill>
                  <a:schemeClr val="tx1"/>
                </a:solidFill>
                <a:latin typeface="Times New Roman" panose="02020603050405020304" pitchFamily="18" charset="0"/>
                <a:cs typeface="Times New Roman" panose="02020603050405020304" pitchFamily="18" charset="0"/>
              </a:rPr>
              <a:t>UBND HUYỆN GIA LÂM</a:t>
            </a:r>
          </a:p>
          <a:p>
            <a:pPr algn="ctr">
              <a:spcBef>
                <a:spcPct val="0"/>
              </a:spcBef>
              <a:buClrTx/>
              <a:buSzTx/>
              <a:buFontTx/>
              <a:buNone/>
            </a:pPr>
            <a:r>
              <a:rPr lang="en-US" altLang="en-US" sz="2000" b="1">
                <a:solidFill>
                  <a:schemeClr val="tx1"/>
                </a:solidFill>
                <a:latin typeface="Times New Roman" panose="02020603050405020304" pitchFamily="18" charset="0"/>
                <a:cs typeface="Times New Roman" panose="02020603050405020304" pitchFamily="18" charset="0"/>
              </a:rPr>
              <a:t>TRƯỜNG MẦM NON CỔ BI</a:t>
            </a:r>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276225"/>
            <a:ext cx="1001712"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a:spLocks noChangeArrowheads="1"/>
          </p:cNvSpPr>
          <p:nvPr/>
        </p:nvSpPr>
        <p:spPr bwMode="auto">
          <a:xfrm>
            <a:off x="2133600" y="601980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b="1">
                <a:latin typeface="Times New Roman" panose="02020603050405020304" pitchFamily="18" charset="0"/>
                <a:cs typeface="Times New Roman" panose="02020603050405020304" pitchFamily="18" charset="0"/>
              </a:rPr>
              <a:t>NĂM HỌC : 2021 - 2022</a:t>
            </a:r>
          </a:p>
        </p:txBody>
      </p:sp>
      <p:sp>
        <p:nvSpPr>
          <p:cNvPr id="7174" name="AutoShape 5" descr="BÀI TUYÊN TRUYỀN PHÒNG CHỐNG TAI NẠN ĐUỐI NƯỚC - Website của Trường Mầm non  Sơn Hò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b="9804"/>
          <a:stretch>
            <a:fillRect/>
          </a:stretch>
        </p:blipFill>
        <p:spPr bwMode="auto">
          <a:xfrm>
            <a:off x="2781300" y="3479800"/>
            <a:ext cx="365760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utoUpdateAnimBg="0"/>
      <p:bldP spid="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alpha val="12941"/>
          </a:srgbClr>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2514600" y="152400"/>
            <a:ext cx="3124200" cy="762000"/>
          </a:xfrm>
        </p:spPr>
        <p:txBody>
          <a:bodyPr/>
          <a:lstStyle/>
          <a:p>
            <a:pPr eaLnBrk="1" hangingPunct="1"/>
            <a:r>
              <a:rPr lang="en-US" altLang="vi-VN" b="1" smtClean="0">
                <a:solidFill>
                  <a:srgbClr val="C00000"/>
                </a:solidFill>
                <a:latin typeface="Times New Roman" panose="02020603050405020304" pitchFamily="18" charset="0"/>
                <a:cs typeface="Times New Roman" panose="02020603050405020304" pitchFamily="18" charset="0"/>
              </a:rPr>
              <a:t>NGUY CƠ</a:t>
            </a:r>
          </a:p>
        </p:txBody>
      </p:sp>
      <p:sp>
        <p:nvSpPr>
          <p:cNvPr id="16387" name="Content Placeholder 2"/>
          <p:cNvSpPr>
            <a:spLocks noGrp="1"/>
          </p:cNvSpPr>
          <p:nvPr>
            <p:ph idx="1"/>
          </p:nvPr>
        </p:nvSpPr>
        <p:spPr>
          <a:xfrm>
            <a:off x="457200" y="914400"/>
            <a:ext cx="6934200" cy="5791200"/>
          </a:xfrm>
        </p:spPr>
        <p:txBody>
          <a:bodyPr/>
          <a:lstStyle/>
          <a:p>
            <a:pPr eaLnBrk="1" hangingPunct="1"/>
            <a:r>
              <a:rPr lang="en-US" altLang="vi-VN" sz="2400" smtClean="0">
                <a:solidFill>
                  <a:schemeClr val="tx1"/>
                </a:solidFill>
                <a:latin typeface="Times New Roman" panose="02020603050405020304" pitchFamily="18" charset="0"/>
                <a:cs typeface="Times New Roman" panose="02020603050405020304" pitchFamily="18" charset="0"/>
              </a:rPr>
              <a:t>Đuối nước sẽ dẫn đến ngạt thở, ngừng tim.</a:t>
            </a:r>
          </a:p>
          <a:p>
            <a:pPr eaLnBrk="1" hangingPunct="1"/>
            <a:r>
              <a:rPr lang="en-US" altLang="vi-VN" sz="2400" smtClean="0">
                <a:solidFill>
                  <a:schemeClr val="tx1"/>
                </a:solidFill>
                <a:latin typeface="Times New Roman" panose="02020603050405020304" pitchFamily="18" charset="0"/>
                <a:cs typeface="Times New Roman" panose="02020603050405020304" pitchFamily="18" charset="0"/>
              </a:rPr>
              <a:t>Ngừng thở, ngừng tim dẫn đến tử vong.</a:t>
            </a:r>
          </a:p>
          <a:p>
            <a:pPr eaLnBrk="1" hangingPunct="1"/>
            <a:r>
              <a:rPr lang="en-US" altLang="vi-VN" sz="2400" smtClean="0">
                <a:solidFill>
                  <a:schemeClr val="tx1"/>
                </a:solidFill>
                <a:latin typeface="Times New Roman" panose="02020603050405020304" pitchFamily="18" charset="0"/>
                <a:cs typeface="Times New Roman" panose="02020603050405020304" pitchFamily="18" charset="0"/>
              </a:rPr>
              <a:t>Lưu ý:</a:t>
            </a:r>
          </a:p>
          <a:p>
            <a:pPr eaLnBrk="1" hangingPunct="1">
              <a:buFontTx/>
              <a:buChar char="-"/>
            </a:pPr>
            <a:r>
              <a:rPr lang="en-US" altLang="vi-VN" sz="2400" smtClean="0">
                <a:solidFill>
                  <a:schemeClr val="tx1"/>
                </a:solidFill>
                <a:latin typeface="Times New Roman" panose="02020603050405020304" pitchFamily="18" charset="0"/>
                <a:cs typeface="Times New Roman" panose="02020603050405020304" pitchFamily="18" charset="0"/>
              </a:rPr>
              <a:t>Phút thứ 1 nạn nhân mất thở.</a:t>
            </a:r>
          </a:p>
          <a:p>
            <a:pPr eaLnBrk="1" hangingPunct="1">
              <a:buFontTx/>
              <a:buChar char="-"/>
            </a:pPr>
            <a:r>
              <a:rPr lang="en-US" altLang="vi-VN" sz="2400" smtClean="0">
                <a:solidFill>
                  <a:schemeClr val="tx1"/>
                </a:solidFill>
                <a:latin typeface="Times New Roman" panose="02020603050405020304" pitchFamily="18" charset="0"/>
                <a:cs typeface="Times New Roman" panose="02020603050405020304" pitchFamily="18" charset="0"/>
              </a:rPr>
              <a:t>Phút thứ 2 -3 nạn nhân thở dưới nước.</a:t>
            </a:r>
          </a:p>
          <a:p>
            <a:pPr eaLnBrk="1" hangingPunct="1">
              <a:buFontTx/>
              <a:buChar char="-"/>
            </a:pPr>
            <a:r>
              <a:rPr lang="en-US" altLang="vi-VN" sz="2400" smtClean="0">
                <a:solidFill>
                  <a:schemeClr val="tx1"/>
                </a:solidFill>
                <a:latin typeface="Times New Roman" panose="02020603050405020304" pitchFamily="18" charset="0"/>
                <a:cs typeface="Times New Roman" panose="02020603050405020304" pitchFamily="18" charset="0"/>
              </a:rPr>
              <a:t>Phút thứ 4 nạn nhân mất cảm giác và ngừng tim.</a:t>
            </a:r>
          </a:p>
          <a:p>
            <a:pPr eaLnBrk="1" hangingPunct="1">
              <a:buFontTx/>
              <a:buChar char="-"/>
            </a:pPr>
            <a:r>
              <a:rPr lang="en-US" altLang="vi-VN" sz="2400" smtClean="0">
                <a:solidFill>
                  <a:schemeClr val="tx1"/>
                </a:solidFill>
                <a:latin typeface="Times New Roman" panose="02020603050405020304" pitchFamily="18" charset="0"/>
                <a:cs typeface="Times New Roman" panose="02020603050405020304" pitchFamily="18" charset="0"/>
              </a:rPr>
              <a:t>Phút thứ 5 -7 nạn nhân chết nhưng vẫn hy vọng cứu sống.</a:t>
            </a:r>
          </a:p>
          <a:p>
            <a:pPr eaLnBrk="1" hangingPunct="1">
              <a:buFontTx/>
              <a:buChar char="-"/>
            </a:pPr>
            <a:r>
              <a:rPr lang="en-US" altLang="vi-VN" sz="2400" smtClean="0">
                <a:solidFill>
                  <a:schemeClr val="tx1"/>
                </a:solidFill>
                <a:latin typeface="Times New Roman" panose="02020603050405020304" pitchFamily="18" charset="0"/>
                <a:cs typeface="Times New Roman" panose="02020603050405020304" pitchFamily="18" charset="0"/>
              </a:rPr>
              <a:t>Phút thứ 8 -10: chết não hoàn toàn</a:t>
            </a:r>
          </a:p>
          <a:p>
            <a:pPr eaLnBrk="1" hangingPunct="1">
              <a:spcBef>
                <a:spcPts val="863"/>
              </a:spcBef>
            </a:pPr>
            <a:r>
              <a:rPr lang="vi-VN" altLang="en-US" sz="2800" smtClean="0">
                <a:solidFill>
                  <a:srgbClr val="FF0000"/>
                </a:solidFill>
                <a:latin typeface="Times New Roman" panose="02020603050405020304" pitchFamily="18" charset="0"/>
                <a:cs typeface="Times New Roman" panose="02020603050405020304" pitchFamily="18" charset="0"/>
              </a:rPr>
              <a:t>Lưu ý khi bị đuối nước trong khoảng thời  gian 0 – 6 phút nạn nhân đã rơi vào tình trạng nguy hiểm.</a:t>
            </a:r>
            <a:endParaRPr lang="vi-VN" altLang="en-US" sz="2800" smtClean="0">
              <a:latin typeface="Times New Roman" panose="02020603050405020304" pitchFamily="18" charset="0"/>
              <a:cs typeface="Times New Roman" panose="02020603050405020304" pitchFamily="18" charset="0"/>
            </a:endParaRPr>
          </a:p>
          <a:p>
            <a:pPr eaLnBrk="1" hangingPunct="1">
              <a:buFontTx/>
              <a:buChar char="-"/>
            </a:pPr>
            <a:endParaRPr lang="en-US" altLang="vi-VN"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1000"/>
                                        <p:tgtEl>
                                          <p:spTgt spid="16387">
                                            <p:txEl>
                                              <p:pRg st="1" end="1"/>
                                            </p:txEl>
                                          </p:spTgt>
                                        </p:tgtEl>
                                      </p:cBhvr>
                                    </p:animEffect>
                                    <p:anim calcmode="lin" valueType="num">
                                      <p:cBhvr>
                                        <p:cTn id="15"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Effect transition="in" filter="fade">
                                      <p:cBhvr>
                                        <p:cTn id="21" dur="1000"/>
                                        <p:tgtEl>
                                          <p:spTgt spid="16387">
                                            <p:txEl>
                                              <p:pRg st="2" end="2"/>
                                            </p:txEl>
                                          </p:spTgt>
                                        </p:tgtEl>
                                      </p:cBhvr>
                                    </p:animEffect>
                                    <p:anim calcmode="lin" valueType="num">
                                      <p:cBhvr>
                                        <p:cTn id="22"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387">
                                            <p:txEl>
                                              <p:pRg st="3" end="3"/>
                                            </p:txEl>
                                          </p:spTgt>
                                        </p:tgtEl>
                                        <p:attrNameLst>
                                          <p:attrName>style.visibility</p:attrName>
                                        </p:attrNameLst>
                                      </p:cBhvr>
                                      <p:to>
                                        <p:strVal val="visible"/>
                                      </p:to>
                                    </p:set>
                                    <p:animEffect transition="in" filter="fade">
                                      <p:cBhvr>
                                        <p:cTn id="28" dur="1000"/>
                                        <p:tgtEl>
                                          <p:spTgt spid="16387">
                                            <p:txEl>
                                              <p:pRg st="3" end="3"/>
                                            </p:txEl>
                                          </p:spTgt>
                                        </p:tgtEl>
                                      </p:cBhvr>
                                    </p:animEffect>
                                    <p:anim calcmode="lin" valueType="num">
                                      <p:cBhvr>
                                        <p:cTn id="29"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387">
                                            <p:txEl>
                                              <p:pRg st="4" end="4"/>
                                            </p:txEl>
                                          </p:spTgt>
                                        </p:tgtEl>
                                        <p:attrNameLst>
                                          <p:attrName>style.visibility</p:attrName>
                                        </p:attrNameLst>
                                      </p:cBhvr>
                                      <p:to>
                                        <p:strVal val="visible"/>
                                      </p:to>
                                    </p:set>
                                    <p:animEffect transition="in" filter="fade">
                                      <p:cBhvr>
                                        <p:cTn id="35" dur="1000"/>
                                        <p:tgtEl>
                                          <p:spTgt spid="16387">
                                            <p:txEl>
                                              <p:pRg st="4" end="4"/>
                                            </p:txEl>
                                          </p:spTgt>
                                        </p:tgtEl>
                                      </p:cBhvr>
                                    </p:animEffect>
                                    <p:anim calcmode="lin" valueType="num">
                                      <p:cBhvr>
                                        <p:cTn id="36"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387">
                                            <p:txEl>
                                              <p:pRg st="5" end="5"/>
                                            </p:txEl>
                                          </p:spTgt>
                                        </p:tgtEl>
                                        <p:attrNameLst>
                                          <p:attrName>style.visibility</p:attrName>
                                        </p:attrNameLst>
                                      </p:cBhvr>
                                      <p:to>
                                        <p:strVal val="visible"/>
                                      </p:to>
                                    </p:set>
                                    <p:animEffect transition="in" filter="fade">
                                      <p:cBhvr>
                                        <p:cTn id="42" dur="1000"/>
                                        <p:tgtEl>
                                          <p:spTgt spid="16387">
                                            <p:txEl>
                                              <p:pRg st="5" end="5"/>
                                            </p:txEl>
                                          </p:spTgt>
                                        </p:tgtEl>
                                      </p:cBhvr>
                                    </p:animEffect>
                                    <p:anim calcmode="lin" valueType="num">
                                      <p:cBhvr>
                                        <p:cTn id="43"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63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387">
                                            <p:txEl>
                                              <p:pRg st="6" end="6"/>
                                            </p:txEl>
                                          </p:spTgt>
                                        </p:tgtEl>
                                        <p:attrNameLst>
                                          <p:attrName>style.visibility</p:attrName>
                                        </p:attrNameLst>
                                      </p:cBhvr>
                                      <p:to>
                                        <p:strVal val="visible"/>
                                      </p:to>
                                    </p:set>
                                    <p:animEffect transition="in" filter="fade">
                                      <p:cBhvr>
                                        <p:cTn id="49" dur="1000"/>
                                        <p:tgtEl>
                                          <p:spTgt spid="16387">
                                            <p:txEl>
                                              <p:pRg st="6" end="6"/>
                                            </p:txEl>
                                          </p:spTgt>
                                        </p:tgtEl>
                                      </p:cBhvr>
                                    </p:animEffect>
                                    <p:anim calcmode="lin" valueType="num">
                                      <p:cBhvr>
                                        <p:cTn id="50" dur="10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638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387">
                                            <p:txEl>
                                              <p:pRg st="7" end="7"/>
                                            </p:txEl>
                                          </p:spTgt>
                                        </p:tgtEl>
                                        <p:attrNameLst>
                                          <p:attrName>style.visibility</p:attrName>
                                        </p:attrNameLst>
                                      </p:cBhvr>
                                      <p:to>
                                        <p:strVal val="visible"/>
                                      </p:to>
                                    </p:set>
                                    <p:animEffect transition="in" filter="fade">
                                      <p:cBhvr>
                                        <p:cTn id="56" dur="1000"/>
                                        <p:tgtEl>
                                          <p:spTgt spid="16387">
                                            <p:txEl>
                                              <p:pRg st="7" end="7"/>
                                            </p:txEl>
                                          </p:spTgt>
                                        </p:tgtEl>
                                      </p:cBhvr>
                                    </p:animEffect>
                                    <p:anim calcmode="lin" valueType="num">
                                      <p:cBhvr>
                                        <p:cTn id="57" dur="10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638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387">
                                            <p:txEl>
                                              <p:pRg st="8" end="8"/>
                                            </p:txEl>
                                          </p:spTgt>
                                        </p:tgtEl>
                                        <p:attrNameLst>
                                          <p:attrName>style.visibility</p:attrName>
                                        </p:attrNameLst>
                                      </p:cBhvr>
                                      <p:to>
                                        <p:strVal val="visible"/>
                                      </p:to>
                                    </p:set>
                                    <p:animEffect transition="in" filter="fade">
                                      <p:cBhvr>
                                        <p:cTn id="63" dur="1000"/>
                                        <p:tgtEl>
                                          <p:spTgt spid="16387">
                                            <p:txEl>
                                              <p:pRg st="8" end="8"/>
                                            </p:txEl>
                                          </p:spTgt>
                                        </p:tgtEl>
                                      </p:cBhvr>
                                    </p:animEffect>
                                    <p:anim calcmode="lin" valueType="num">
                                      <p:cBhvr>
                                        <p:cTn id="64" dur="10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638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alpha val="12157"/>
          </a:srgbClr>
        </a:solidFill>
        <a:effectLst/>
      </p:bgPr>
    </p:bg>
    <p:spTree>
      <p:nvGrpSpPr>
        <p:cNvPr id="1" name=""/>
        <p:cNvGrpSpPr/>
        <p:nvPr/>
      </p:nvGrpSpPr>
      <p:grpSpPr>
        <a:xfrm>
          <a:off x="0" y="0"/>
          <a:ext cx="0" cy="0"/>
          <a:chOff x="0" y="0"/>
          <a:chExt cx="0" cy="0"/>
        </a:xfrm>
      </p:grpSpPr>
      <p:sp>
        <p:nvSpPr>
          <p:cNvPr id="17410" name="object 3"/>
          <p:cNvSpPr txBox="1">
            <a:spLocks noChangeArrowheads="1"/>
          </p:cNvSpPr>
          <p:nvPr/>
        </p:nvSpPr>
        <p:spPr bwMode="auto">
          <a:xfrm>
            <a:off x="457200" y="838200"/>
            <a:ext cx="67818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469900" indent="-457200">
              <a:spcBef>
                <a:spcPts val="1000"/>
              </a:spcBef>
              <a:buClr>
                <a:schemeClr val="accent1"/>
              </a:buClr>
              <a:buSzPct val="80000"/>
              <a:buFont typeface="Wingdings 3" panose="05040102010807070707" pitchFamily="18" charset="2"/>
              <a:buChar char=""/>
              <a:tabLst>
                <a:tab pos="469900"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469900"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469900"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469900"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469900"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469900"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469900"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469900"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469900" algn="l"/>
              </a:tabLst>
              <a:defRPr sz="1200">
                <a:solidFill>
                  <a:srgbClr val="404040"/>
                </a:solidFill>
                <a:latin typeface="Trebuchet MS" panose="020B0603020202020204" pitchFamily="34" charset="0"/>
              </a:defRPr>
            </a:lvl9pPr>
          </a:lstStyle>
          <a:p>
            <a:pPr algn="just" eaLnBrk="1" hangingPunct="1">
              <a:spcBef>
                <a:spcPts val="100"/>
              </a:spcBef>
              <a:buClrTx/>
              <a:buSzTx/>
              <a:buFont typeface="Arial" panose="020B0604020202020204" pitchFamily="34" charset="0"/>
              <a:buChar char="•"/>
            </a:pPr>
            <a:r>
              <a:rPr lang="en-US" altLang="en-US" sz="2800">
                <a:solidFill>
                  <a:schemeClr val="tx1"/>
                </a:solidFill>
                <a:latin typeface="Times New Roman" panose="02020603050405020304" pitchFamily="18" charset="0"/>
                <a:cs typeface="Times New Roman" panose="02020603050405020304" pitchFamily="18" charset="0"/>
              </a:rPr>
              <a:t>Sau khi đưa nạn nhân ra khỏi nước (</a:t>
            </a:r>
            <a:r>
              <a:rPr lang="en-US" altLang="en-US" sz="2800">
                <a:solidFill>
                  <a:srgbClr val="FF0000"/>
                </a:solidFill>
                <a:latin typeface="Times New Roman" panose="02020603050405020304" pitchFamily="18" charset="0"/>
                <a:cs typeface="Times New Roman" panose="02020603050405020304" pitchFamily="18" charset="0"/>
              </a:rPr>
              <a:t>không được xốc nước lý do làm mất thời gian vàng </a:t>
            </a:r>
            <a:r>
              <a:rPr lang="vi-VN" altLang="en-US" sz="2800">
                <a:solidFill>
                  <a:srgbClr val="FF0000"/>
                </a:solidFill>
                <a:latin typeface="Times New Roman" panose="02020603050405020304" pitchFamily="18" charset="0"/>
                <a:cs typeface="Times New Roman" panose="02020603050405020304" pitchFamily="18" charset="0"/>
              </a:rPr>
              <a:t>để</a:t>
            </a:r>
            <a:r>
              <a:rPr lang="en-US" altLang="en-US" sz="2800">
                <a:solidFill>
                  <a:srgbClr val="FF0000"/>
                </a:solidFill>
                <a:latin typeface="Times New Roman" panose="02020603050405020304" pitchFamily="18" charset="0"/>
                <a:cs typeface="Times New Roman" panose="02020603050405020304" pitchFamily="18" charset="0"/>
              </a:rPr>
              <a:t> cứu sống bệnh nhân, sốc n</a:t>
            </a:r>
            <a:r>
              <a:rPr lang="vi-VN" altLang="en-US" sz="2800">
                <a:solidFill>
                  <a:srgbClr val="FF0000"/>
                </a:solidFill>
                <a:latin typeface="Times New Roman" panose="02020603050405020304" pitchFamily="18" charset="0"/>
                <a:cs typeface="Times New Roman" panose="02020603050405020304" pitchFamily="18" charset="0"/>
              </a:rPr>
              <a:t>ước</a:t>
            </a:r>
            <a:r>
              <a:rPr lang="en-US" altLang="en-US" sz="2800">
                <a:solidFill>
                  <a:srgbClr val="FF0000"/>
                </a:solidFill>
                <a:latin typeface="Times New Roman" panose="02020603050405020304" pitchFamily="18" charset="0"/>
                <a:cs typeface="Times New Roman" panose="02020603050405020304" pitchFamily="18" charset="0"/>
              </a:rPr>
              <a:t> chỉ là giải pháp </a:t>
            </a:r>
            <a:r>
              <a:rPr lang="vi-VN" altLang="en-US" sz="2800">
                <a:solidFill>
                  <a:srgbClr val="FF0000"/>
                </a:solidFill>
                <a:latin typeface="Times New Roman" panose="02020603050405020304" pitchFamily="18" charset="0"/>
                <a:cs typeface="Times New Roman" panose="02020603050405020304" pitchFamily="18" charset="0"/>
              </a:rPr>
              <a:t>đư</a:t>
            </a:r>
            <a:r>
              <a:rPr lang="en-US" altLang="en-US" sz="2800">
                <a:solidFill>
                  <a:srgbClr val="FF0000"/>
                </a:solidFill>
                <a:latin typeface="Times New Roman" panose="02020603050405020304" pitchFamily="18" charset="0"/>
                <a:cs typeface="Times New Roman" panose="02020603050405020304" pitchFamily="18" charset="0"/>
              </a:rPr>
              <a:t>a n</a:t>
            </a:r>
            <a:r>
              <a:rPr lang="vi-VN" altLang="en-US" sz="2800">
                <a:solidFill>
                  <a:srgbClr val="FF0000"/>
                </a:solidFill>
                <a:latin typeface="Times New Roman" panose="02020603050405020304" pitchFamily="18" charset="0"/>
                <a:cs typeface="Times New Roman" panose="02020603050405020304" pitchFamily="18" charset="0"/>
              </a:rPr>
              <a:t>ước</a:t>
            </a:r>
            <a:r>
              <a:rPr lang="en-US" altLang="en-US" sz="2800">
                <a:solidFill>
                  <a:srgbClr val="FF0000"/>
                </a:solidFill>
                <a:latin typeface="Times New Roman" panose="02020603050405020304" pitchFamily="18" charset="0"/>
                <a:cs typeface="Times New Roman" panose="02020603050405020304" pitchFamily="18" charset="0"/>
              </a:rPr>
              <a:t> khỏi dạ dày chứ không phải dị vật </a:t>
            </a:r>
            <a:r>
              <a:rPr lang="vi-VN" altLang="en-US" sz="2800">
                <a:solidFill>
                  <a:srgbClr val="FF0000"/>
                </a:solidFill>
                <a:latin typeface="Times New Roman" panose="02020603050405020304" pitchFamily="18" charset="0"/>
                <a:cs typeface="Times New Roman" panose="02020603050405020304" pitchFamily="18" charset="0"/>
              </a:rPr>
              <a:t>đ</a:t>
            </a:r>
            <a:r>
              <a:rPr lang="en-US" altLang="en-US" sz="2800">
                <a:solidFill>
                  <a:srgbClr val="FF0000"/>
                </a:solidFill>
                <a:latin typeface="Times New Roman" panose="02020603050405020304" pitchFamily="18" charset="0"/>
                <a:cs typeface="Times New Roman" panose="02020603050405020304" pitchFamily="18" charset="0"/>
              </a:rPr>
              <a:t>uờng thở)</a:t>
            </a:r>
          </a:p>
          <a:p>
            <a:pPr algn="just" eaLnBrk="1" hangingPunct="1">
              <a:spcBef>
                <a:spcPts val="100"/>
              </a:spcBef>
              <a:buClrTx/>
              <a:buSzTx/>
              <a:buFont typeface="Arial" panose="020B0604020202020204" pitchFamily="34" charset="0"/>
              <a:buChar char="•"/>
            </a:pPr>
            <a:r>
              <a:rPr lang="en-US" altLang="en-US" sz="2800">
                <a:solidFill>
                  <a:schemeClr val="tx1"/>
                </a:solidFill>
                <a:latin typeface="Times New Roman" panose="02020603050405020304" pitchFamily="18" charset="0"/>
                <a:cs typeface="Times New Roman" panose="02020603050405020304" pitchFamily="18" charset="0"/>
              </a:rPr>
              <a:t>Áp dụng quy trình ABCDE. KT đường thở A, hô hấp B, tuần hoàn C, thần kinh và sự tỉnh táo D, bộc lộ toàn thân và KT các tt khác E</a:t>
            </a:r>
          </a:p>
          <a:p>
            <a:pPr algn="just" eaLnBrk="1" hangingPunct="1">
              <a:spcBef>
                <a:spcPct val="0"/>
              </a:spcBef>
              <a:buClrTx/>
              <a:buSzTx/>
              <a:buFont typeface="Arial" panose="020B0604020202020204" pitchFamily="34" charset="0"/>
              <a:buChar char="•"/>
            </a:pPr>
            <a:r>
              <a:rPr lang="en-US" altLang="en-US" sz="2800">
                <a:solidFill>
                  <a:schemeClr val="tx1"/>
                </a:solidFill>
                <a:latin typeface="Times New Roman" panose="02020603050405020304" pitchFamily="18" charset="0"/>
                <a:cs typeface="Times New Roman" panose="02020603050405020304" pitchFamily="18" charset="0"/>
              </a:rPr>
              <a:t>Lay gọi nạn nhân</a:t>
            </a:r>
          </a:p>
          <a:p>
            <a:pPr algn="just" eaLnBrk="1" hangingPunct="1">
              <a:spcBef>
                <a:spcPct val="0"/>
              </a:spcBef>
              <a:buClrTx/>
              <a:buSzTx/>
              <a:buFont typeface="Arial" panose="020B0604020202020204" pitchFamily="34" charset="0"/>
              <a:buChar char="•"/>
            </a:pPr>
            <a:r>
              <a:rPr lang="en-US" altLang="en-US" sz="2800" b="1">
                <a:solidFill>
                  <a:schemeClr val="tx1"/>
                </a:solidFill>
                <a:latin typeface="Times New Roman" panose="02020603050405020304" pitchFamily="18" charset="0"/>
                <a:cs typeface="Times New Roman" panose="02020603050405020304" pitchFamily="18" charset="0"/>
              </a:rPr>
              <a:t>Nếu trẻ vẫn tỉnh,</a:t>
            </a:r>
            <a:r>
              <a:rPr lang="en-US" altLang="en-US" sz="2800">
                <a:solidFill>
                  <a:schemeClr val="tx1"/>
                </a:solidFill>
                <a:latin typeface="Times New Roman" panose="02020603050405020304" pitchFamily="18" charset="0"/>
                <a:cs typeface="Times New Roman" panose="02020603050405020304" pitchFamily="18" charset="0"/>
              </a:rPr>
              <a:t> chỉ lo sợ hoảng  hốt: An ủi, thay quần áo, ủ ấm, cho  uống nước ấm hoặc nc đường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alpha val="10196"/>
          </a:srgbClr>
        </a:solidFill>
        <a:effectLst/>
      </p:bgPr>
    </p:bg>
    <p:spTree>
      <p:nvGrpSpPr>
        <p:cNvPr id="1" name=""/>
        <p:cNvGrpSpPr/>
        <p:nvPr/>
      </p:nvGrpSpPr>
      <p:grpSpPr>
        <a:xfrm>
          <a:off x="0" y="0"/>
          <a:ext cx="0" cy="0"/>
          <a:chOff x="0" y="0"/>
          <a:chExt cx="0" cy="0"/>
        </a:xfrm>
      </p:grpSpPr>
      <p:sp>
        <p:nvSpPr>
          <p:cNvPr id="18434" name="object 2"/>
          <p:cNvSpPr>
            <a:spLocks noChangeArrowheads="1"/>
          </p:cNvSpPr>
          <p:nvPr/>
        </p:nvSpPr>
        <p:spPr bwMode="auto">
          <a:xfrm>
            <a:off x="1447800" y="4648200"/>
            <a:ext cx="6076950" cy="21336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8435" name="object 4"/>
          <p:cNvSpPr txBox="1">
            <a:spLocks noChangeArrowheads="1"/>
          </p:cNvSpPr>
          <p:nvPr/>
        </p:nvSpPr>
        <p:spPr bwMode="auto">
          <a:xfrm>
            <a:off x="304800" y="381000"/>
            <a:ext cx="68580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079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ts val="100"/>
              </a:spcBef>
              <a:buClrTx/>
              <a:buSzTx/>
              <a:buFontTx/>
              <a:buNone/>
            </a:pPr>
            <a:r>
              <a:rPr lang="en-US" altLang="en-US" sz="3200" b="1" i="1">
                <a:solidFill>
                  <a:schemeClr val="tx1"/>
                </a:solidFill>
                <a:latin typeface="Times New Roman" panose="02020603050405020304" pitchFamily="18" charset="0"/>
                <a:cs typeface="Times New Roman" panose="02020603050405020304" pitchFamily="18" charset="0"/>
              </a:rPr>
              <a:t>Nếu trẻ bất tỉnh, nhưng còn thở:</a:t>
            </a:r>
          </a:p>
          <a:p>
            <a:pPr algn="ctr" eaLnBrk="1" hangingPunct="1">
              <a:spcBef>
                <a:spcPts val="100"/>
              </a:spcBef>
              <a:buClrTx/>
              <a:buSzTx/>
              <a:buFontTx/>
              <a:buNone/>
            </a:pPr>
            <a:r>
              <a:rPr lang="en-US" altLang="en-US" sz="3200" b="1" i="1">
                <a:solidFill>
                  <a:schemeClr val="tx1"/>
                </a:solidFill>
                <a:latin typeface="Times New Roman" panose="02020603050405020304" pitchFamily="18" charset="0"/>
                <a:cs typeface="Times New Roman" panose="02020603050405020304" pitchFamily="18" charset="0"/>
              </a:rPr>
              <a:t>Gọi ng</a:t>
            </a:r>
            <a:r>
              <a:rPr lang="vi-VN" altLang="en-US" sz="3200" b="1" i="1">
                <a:solidFill>
                  <a:schemeClr val="tx1"/>
                </a:solidFill>
                <a:latin typeface="Times New Roman" panose="02020603050405020304" pitchFamily="18" charset="0"/>
                <a:cs typeface="Times New Roman" panose="02020603050405020304" pitchFamily="18" charset="0"/>
              </a:rPr>
              <a:t>ười</a:t>
            </a:r>
            <a:r>
              <a:rPr lang="en-US" altLang="en-US" sz="3200" b="1" i="1">
                <a:solidFill>
                  <a:schemeClr val="tx1"/>
                </a:solidFill>
                <a:latin typeface="Times New Roman" panose="02020603050405020304" pitchFamily="18" charset="0"/>
                <a:cs typeface="Times New Roman" panose="02020603050405020304" pitchFamily="18" charset="0"/>
              </a:rPr>
              <a:t> đến trợ giúp</a:t>
            </a:r>
            <a:endParaRPr lang="en-US" altLang="en-US" sz="3200">
              <a:solidFill>
                <a:schemeClr val="tx1"/>
              </a:solidFill>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en-US" altLang="en-US" sz="3200">
                <a:solidFill>
                  <a:schemeClr val="tx1"/>
                </a:solidFill>
                <a:latin typeface="Times New Roman" panose="02020603050405020304" pitchFamily="18" charset="0"/>
                <a:cs typeface="Times New Roman" panose="02020603050405020304" pitchFamily="18" charset="0"/>
              </a:rPr>
              <a:t>Đặt nạn nhân nằm nghiêng một bên </a:t>
            </a:r>
            <a:r>
              <a:rPr lang="en-US" altLang="en-US" sz="3200" i="1">
                <a:solidFill>
                  <a:schemeClr val="tx1"/>
                </a:solidFill>
                <a:latin typeface="Times New Roman" panose="02020603050405020304" pitchFamily="18" charset="0"/>
                <a:cs typeface="Times New Roman" panose="02020603050405020304" pitchFamily="18" charset="0"/>
              </a:rPr>
              <a:t>(tư thế nằm  nghiêng an toàn) </a:t>
            </a:r>
            <a:r>
              <a:rPr lang="en-US" altLang="en-US" sz="3200">
                <a:solidFill>
                  <a:schemeClr val="tx1"/>
                </a:solidFill>
                <a:latin typeface="Times New Roman" panose="02020603050405020304" pitchFamily="18" charset="0"/>
                <a:cs typeface="Times New Roman" panose="02020603050405020304" pitchFamily="18" charset="0"/>
              </a:rPr>
              <a:t>để tránh nguy cơ ngạt thở và  giúp chất nôn không trào ngược đường thở nếu  nạn nhân nôn.</a:t>
            </a:r>
          </a:p>
          <a:p>
            <a:pPr algn="just" eaLnBrk="1" hangingPunct="1">
              <a:spcBef>
                <a:spcPts val="25"/>
              </a:spcBef>
              <a:buClrTx/>
              <a:buSzTx/>
              <a:buFontTx/>
              <a:buNone/>
            </a:pPr>
            <a:r>
              <a:rPr lang="en-US" altLang="en-US" sz="3200">
                <a:solidFill>
                  <a:schemeClr val="tx1"/>
                </a:solidFill>
                <a:latin typeface="Times New Roman" panose="02020603050405020304" pitchFamily="18" charset="0"/>
                <a:cs typeface="Times New Roman" panose="02020603050405020304" pitchFamily="18" charset="0"/>
              </a:rPr>
              <a:t>Kiểm tra và moi hết dị vật trong miệng và  đường thở </a:t>
            </a:r>
            <a:r>
              <a:rPr lang="en-US" altLang="en-US" sz="3600">
                <a:solidFill>
                  <a:schemeClr val="tx1"/>
                </a:solidFill>
                <a:latin typeface="Times New Roman" panose="02020603050405020304" pitchFamily="18" charset="0"/>
                <a:cs typeface="Times New Roman" panose="02020603050405020304" pitchFamily="18" charset="0"/>
              </a:rPr>
              <a:t>của trẻ.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
                                          </p:val>
                                        </p:tav>
                                        <p:tav tm="100000">
                                          <p:val>
                                            <p:strVal val="#ppt_x"/>
                                          </p:val>
                                        </p:tav>
                                      </p:tavLst>
                                    </p:anim>
                                    <p:anim calcmode="lin" valueType="num">
                                      <p:cBhvr>
                                        <p:cTn id="9" dur="1000" fill="hold"/>
                                        <p:tgtEl>
                                          <p:spTgt spid="184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fade">
                                      <p:cBhvr>
                                        <p:cTn id="12" dur="1000"/>
                                        <p:tgtEl>
                                          <p:spTgt spid="18434"/>
                                        </p:tgtEl>
                                      </p:cBhvr>
                                    </p:animEffect>
                                    <p:anim calcmode="lin" valueType="num">
                                      <p:cBhvr>
                                        <p:cTn id="13" dur="1000" fill="hold"/>
                                        <p:tgtEl>
                                          <p:spTgt spid="18434"/>
                                        </p:tgtEl>
                                        <p:attrNameLst>
                                          <p:attrName>ppt_x</p:attrName>
                                        </p:attrNameLst>
                                      </p:cBhvr>
                                      <p:tavLst>
                                        <p:tav tm="0">
                                          <p:val>
                                            <p:strVal val="#ppt_x"/>
                                          </p:val>
                                        </p:tav>
                                        <p:tav tm="100000">
                                          <p:val>
                                            <p:strVal val="#ppt_x"/>
                                          </p:val>
                                        </p:tav>
                                      </p:tavLst>
                                    </p:anim>
                                    <p:anim calcmode="lin" valueType="num">
                                      <p:cBhvr>
                                        <p:cTn id="14"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alpha val="7059"/>
          </a:srgbClr>
        </a:solidFill>
        <a:effectLst/>
      </p:bgPr>
    </p:bg>
    <p:spTree>
      <p:nvGrpSpPr>
        <p:cNvPr id="1" name=""/>
        <p:cNvGrpSpPr/>
        <p:nvPr/>
      </p:nvGrpSpPr>
      <p:grpSpPr>
        <a:xfrm>
          <a:off x="0" y="0"/>
          <a:ext cx="0" cy="0"/>
          <a:chOff x="0" y="0"/>
          <a:chExt cx="0" cy="0"/>
        </a:xfrm>
      </p:grpSpPr>
      <p:sp>
        <p:nvSpPr>
          <p:cNvPr id="19458" name="object 2"/>
          <p:cNvSpPr>
            <a:spLocks noChangeArrowheads="1"/>
          </p:cNvSpPr>
          <p:nvPr/>
        </p:nvSpPr>
        <p:spPr bwMode="auto">
          <a:xfrm>
            <a:off x="685800" y="4224754"/>
            <a:ext cx="2286000" cy="2297860"/>
          </a:xfrm>
          <a:prstGeom prst="rect">
            <a:avLst/>
          </a:prstGeom>
          <a:blipFill dpi="0" rotWithShape="1">
            <a:blip r:embed="rId2"/>
            <a:srcRect/>
            <a:stretch>
              <a:fillRect l="-103090" t="-12720" r="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endParaRPr lang="en-US" altLang="en-US" smtClean="0">
              <a:solidFill>
                <a:schemeClr val="tx1"/>
              </a:solidFill>
              <a:latin typeface="Arial" panose="020B0604020202020204" pitchFamily="34" charset="0"/>
            </a:endParaRPr>
          </a:p>
        </p:txBody>
      </p:sp>
      <p:sp>
        <p:nvSpPr>
          <p:cNvPr id="19459" name="object 3"/>
          <p:cNvSpPr txBox="1">
            <a:spLocks noChangeArrowheads="1"/>
          </p:cNvSpPr>
          <p:nvPr/>
        </p:nvSpPr>
        <p:spPr bwMode="auto">
          <a:xfrm>
            <a:off x="236538" y="228600"/>
            <a:ext cx="67818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indent="304800">
              <a:spcBef>
                <a:spcPts val="1000"/>
              </a:spcBef>
              <a:buClr>
                <a:schemeClr val="accent1"/>
              </a:buClr>
              <a:buSzPct val="80000"/>
              <a:buFont typeface="Wingdings 3" panose="05040102010807070707" pitchFamily="18" charset="2"/>
              <a:buChar char=""/>
              <a:tabLst>
                <a:tab pos="3316288" algn="l"/>
                <a:tab pos="6805613"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3316288" algn="l"/>
                <a:tab pos="6805613"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3316288" algn="l"/>
                <a:tab pos="6805613"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3316288" algn="l"/>
                <a:tab pos="6805613"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3316288" algn="l"/>
                <a:tab pos="6805613"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3316288" algn="l"/>
                <a:tab pos="6805613"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3316288" algn="l"/>
                <a:tab pos="6805613"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3316288" algn="l"/>
                <a:tab pos="6805613"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3316288" algn="l"/>
                <a:tab pos="6805613" algn="l"/>
              </a:tabLst>
              <a:defRPr sz="1200">
                <a:solidFill>
                  <a:srgbClr val="404040"/>
                </a:solidFill>
                <a:latin typeface="Trebuchet MS" panose="020B0603020202020204" pitchFamily="34" charset="0"/>
              </a:defRPr>
            </a:lvl9pPr>
          </a:lstStyle>
          <a:p>
            <a:pPr eaLnBrk="1" hangingPunct="1">
              <a:spcBef>
                <a:spcPts val="100"/>
              </a:spcBef>
              <a:buClrTx/>
              <a:buSzTx/>
              <a:buFontTx/>
              <a:buNone/>
            </a:pPr>
            <a:endParaRPr lang="vi-VN" altLang="en-US" sz="2600" b="1" i="1">
              <a:solidFill>
                <a:schemeClr val="tx1"/>
              </a:solidFill>
              <a:latin typeface="Arial" panose="020B0604020202020204" pitchFamily="34" charset="0"/>
            </a:endParaRPr>
          </a:p>
          <a:p>
            <a:pPr algn="ctr" eaLnBrk="1" hangingPunct="1">
              <a:spcBef>
                <a:spcPts val="100"/>
              </a:spcBef>
              <a:buClrTx/>
              <a:buSzTx/>
              <a:buFontTx/>
              <a:buNone/>
            </a:pPr>
            <a:r>
              <a:rPr lang="en-US" altLang="en-US" sz="2600" b="1">
                <a:solidFill>
                  <a:srgbClr val="0070C0"/>
                </a:solidFill>
                <a:latin typeface="Times New Roman" panose="02020603050405020304" pitchFamily="18" charset="0"/>
                <a:cs typeface="Times New Roman" panose="02020603050405020304" pitchFamily="18" charset="0"/>
              </a:rPr>
              <a:t>Nếu trẻ bất tỉnh, ngưng  thở: lập tức hồi sinh tim phổi cho nạn nhân để duy trì sự sống</a:t>
            </a:r>
            <a:endParaRPr lang="vi-VN" altLang="en-US" sz="2600" b="1">
              <a:solidFill>
                <a:srgbClr val="0070C0"/>
              </a:solidFill>
              <a:latin typeface="Times New Roman" panose="02020603050405020304" pitchFamily="18" charset="0"/>
              <a:cs typeface="Times New Roman" panose="02020603050405020304" pitchFamily="18" charset="0"/>
            </a:endParaRPr>
          </a:p>
        </p:txBody>
      </p:sp>
      <p:sp>
        <p:nvSpPr>
          <p:cNvPr id="4" name="object 2"/>
          <p:cNvSpPr>
            <a:spLocks noChangeArrowheads="1"/>
          </p:cNvSpPr>
          <p:nvPr/>
        </p:nvSpPr>
        <p:spPr bwMode="auto">
          <a:xfrm>
            <a:off x="4469679" y="1374271"/>
            <a:ext cx="2514600" cy="2326848"/>
          </a:xfrm>
          <a:prstGeom prst="rect">
            <a:avLst/>
          </a:prstGeom>
          <a:blipFill dpi="0" rotWithShape="1">
            <a:blip r:embed="rId2"/>
            <a:srcRect/>
            <a:stretch>
              <a:fillRect t="-27718" r="-9090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endParaRPr lang="en-US" altLang="en-US" smtClean="0">
              <a:solidFill>
                <a:schemeClr val="tx1"/>
              </a:solidFill>
              <a:latin typeface="Arial" panose="020B0604020202020204" pitchFamily="34" charset="0"/>
            </a:endParaRPr>
          </a:p>
        </p:txBody>
      </p:sp>
      <p:sp>
        <p:nvSpPr>
          <p:cNvPr id="2" name="TextBox 1"/>
          <p:cNvSpPr txBox="1">
            <a:spLocks noChangeArrowheads="1"/>
          </p:cNvSpPr>
          <p:nvPr/>
        </p:nvSpPr>
        <p:spPr bwMode="auto">
          <a:xfrm>
            <a:off x="3200400" y="4849813"/>
            <a:ext cx="36671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2200" b="1">
                <a:solidFill>
                  <a:srgbClr val="0000FF"/>
                </a:solidFill>
                <a:latin typeface="Times New Roman" panose="02020603050405020304" pitchFamily="18" charset="0"/>
                <a:cs typeface="Times New Roman" panose="02020603050405020304" pitchFamily="18" charset="0"/>
              </a:rPr>
              <a:t>Bước </a:t>
            </a:r>
            <a:r>
              <a:rPr lang="en-US" altLang="en-US" sz="2200" b="1">
                <a:solidFill>
                  <a:srgbClr val="0000FF"/>
                </a:solidFill>
                <a:latin typeface="Times New Roman" panose="02020603050405020304" pitchFamily="18" charset="0"/>
                <a:cs typeface="Times New Roman" panose="02020603050405020304" pitchFamily="18" charset="0"/>
              </a:rPr>
              <a:t>2</a:t>
            </a:r>
            <a:r>
              <a:rPr lang="en-US" altLang="en-US" sz="2200">
                <a:latin typeface="Times New Roman" panose="02020603050405020304" pitchFamily="18" charset="0"/>
                <a:cs typeface="Times New Roman" panose="02020603050405020304" pitchFamily="18" charset="0"/>
              </a:rPr>
              <a:t>: Thổi ngạt cho nạn nhân 2- 5 lần.</a:t>
            </a:r>
          </a:p>
          <a:p>
            <a:endParaRPr lang="vi-VN" altLang="vi-VN"/>
          </a:p>
        </p:txBody>
      </p:sp>
      <p:sp>
        <p:nvSpPr>
          <p:cNvPr id="3" name="TextBox 2"/>
          <p:cNvSpPr txBox="1"/>
          <p:nvPr/>
        </p:nvSpPr>
        <p:spPr>
          <a:xfrm>
            <a:off x="318655" y="1977570"/>
            <a:ext cx="3872345" cy="1723549"/>
          </a:xfrm>
          <a:prstGeom prst="rect">
            <a:avLst/>
          </a:prstGeom>
          <a:noFill/>
        </p:spPr>
        <p:txBody>
          <a:bodyPr>
            <a:spAutoFit/>
          </a:bodyPr>
          <a:lstStyle/>
          <a:p>
            <a:pPr marL="0" lvl="8" eaLnBrk="0" fontAlgn="base" hangingPunct="0">
              <a:spcBef>
                <a:spcPct val="0"/>
              </a:spcBef>
              <a:spcAft>
                <a:spcPct val="0"/>
              </a:spcAft>
              <a:defRPr/>
            </a:pPr>
            <a:r>
              <a:rPr lang="en-US" altLang="en-US" sz="2200" b="1" dirty="0">
                <a:solidFill>
                  <a:srgbClr val="0000FF"/>
                </a:solidFill>
                <a:latin typeface="Times New Roman" panose="02020603050405020304" pitchFamily="18" charset="0"/>
                <a:cs typeface="Times New Roman" panose="02020603050405020304" pitchFamily="18" charset="0"/>
              </a:rPr>
              <a:t>B</a:t>
            </a:r>
            <a:r>
              <a:rPr lang="vi-VN" altLang="en-US" sz="2200" b="1" dirty="0">
                <a:solidFill>
                  <a:srgbClr val="0000FF"/>
                </a:solidFill>
                <a:latin typeface="Times New Roman" panose="02020603050405020304" pitchFamily="18" charset="0"/>
                <a:cs typeface="Times New Roman" panose="02020603050405020304" pitchFamily="18" charset="0"/>
              </a:rPr>
              <a:t>ước </a:t>
            </a:r>
            <a:r>
              <a:rPr lang="en-US" altLang="en-US" sz="2200" b="1" dirty="0">
                <a:solidFill>
                  <a:srgbClr val="0000FF"/>
                </a:solidFill>
                <a:latin typeface="Times New Roman" panose="02020603050405020304" pitchFamily="18" charset="0"/>
                <a:cs typeface="Times New Roman" panose="02020603050405020304" pitchFamily="18" charset="0"/>
              </a:rPr>
              <a:t>1</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Đặt</a:t>
            </a:r>
            <a:r>
              <a:rPr lang="vi-VN"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nạn</a:t>
            </a:r>
            <a:r>
              <a:rPr lang="vi-VN" altLang="en-US" sz="2200" dirty="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nhân</a:t>
            </a:r>
            <a:r>
              <a:rPr lang="vi-VN"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nằm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ngửa</a:t>
            </a:r>
            <a:r>
              <a:rPr lang="en-US" altLang="en-US" sz="2200" dirty="0">
                <a:latin typeface="Times New Roman" panose="02020603050405020304" pitchFamily="18" charset="0"/>
                <a:cs typeface="Times New Roman" panose="02020603050405020304" pitchFamily="18" charset="0"/>
              </a:rPr>
              <a:t> trên </a:t>
            </a:r>
            <a:r>
              <a:rPr lang="en-US" altLang="en-US" sz="2200" dirty="0" err="1">
                <a:latin typeface="Times New Roman" panose="02020603050405020304" pitchFamily="18" charset="0"/>
                <a:cs typeface="Times New Roman" panose="02020603050405020304" pitchFamily="18" charset="0"/>
              </a:rPr>
              <a:t>nền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phẳng</a:t>
            </a:r>
            <a:r>
              <a:rPr lang="en-US" altLang="en-US" sz="2200" dirty="0">
                <a:latin typeface="Times New Roman" panose="02020603050405020304" pitchFamily="18" charset="0"/>
                <a:cs typeface="Times New Roman" panose="02020603050405020304" pitchFamily="18" charset="0"/>
              </a:rPr>
              <a:t>,</a:t>
            </a:r>
            <a:r>
              <a:rPr lang="vi-VN"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cứng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Ngửa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đầu</a:t>
            </a:r>
            <a:r>
              <a:rPr lang="en-US" altLang="en-US" sz="2200" dirty="0">
                <a:latin typeface="Times New Roman" panose="02020603050405020304" pitchFamily="18" charset="0"/>
                <a:cs typeface="Times New Roman" panose="02020603050405020304" pitchFamily="18" charset="0"/>
              </a:rPr>
              <a:t>, nâng </a:t>
            </a:r>
            <a:r>
              <a:rPr lang="en-US" altLang="en-US" sz="2200" dirty="0" err="1">
                <a:latin typeface="Times New Roman" panose="02020603050405020304" pitchFamily="18" charset="0"/>
                <a:cs typeface="Times New Roman" panose="02020603050405020304" pitchFamily="18" charset="0"/>
              </a:rPr>
              <a:t>cằm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nạn</a:t>
            </a:r>
            <a:r>
              <a:rPr lang="en-US" altLang="en-US" sz="2200" dirty="0">
                <a:latin typeface="Times New Roman" panose="02020603050405020304" pitchFamily="18" charset="0"/>
                <a:cs typeface="Times New Roman" panose="02020603050405020304" pitchFamily="18" charset="0"/>
              </a:rPr>
              <a:t> nhân để </a:t>
            </a:r>
            <a:r>
              <a:rPr lang="en-US" altLang="en-US" sz="2200" dirty="0" err="1">
                <a:latin typeface="Times New Roman" panose="02020603050405020304" pitchFamily="18" charset="0"/>
                <a:cs typeface="Times New Roman" panose="02020603050405020304" pitchFamily="18" charset="0"/>
              </a:rPr>
              <a:t>làm</a:t>
            </a:r>
            <a:r>
              <a:rPr lang="en-US" altLang="en-US" sz="2200" dirty="0">
                <a:latin typeface="Times New Roman" panose="02020603050405020304" pitchFamily="18" charset="0"/>
                <a:cs typeface="Times New Roman" panose="02020603050405020304" pitchFamily="18" charset="0"/>
              </a:rPr>
              <a:t> thông </a:t>
            </a:r>
            <a:r>
              <a:rPr lang="en-US" altLang="en-US" sz="2200" dirty="0" err="1">
                <a:latin typeface="Times New Roman" panose="02020603050405020304" pitchFamily="18" charset="0"/>
                <a:cs typeface="Times New Roman" panose="02020603050405020304" pitchFamily="18" charset="0"/>
              </a:rPr>
              <a:t>đường</a:t>
            </a:r>
            <a:r>
              <a:rPr lang="en-US" altLang="en-US" sz="2200" dirty="0">
                <a:latin typeface="Times New Roman" panose="02020603050405020304" pitchFamily="18" charset="0"/>
                <a:cs typeface="Times New Roman" panose="02020603050405020304" pitchFamily="18" charset="0"/>
              </a:rPr>
              <a:t> thở</a:t>
            </a:r>
          </a:p>
          <a:p>
            <a:pPr>
              <a:defRPr/>
            </a:pP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1000"/>
                                        <p:tgtEl>
                                          <p:spTgt spid="19459"/>
                                        </p:tgtEl>
                                      </p:cBhvr>
                                    </p:animEffect>
                                    <p:anim calcmode="lin" valueType="num">
                                      <p:cBhvr>
                                        <p:cTn id="8" dur="1000" fill="hold"/>
                                        <p:tgtEl>
                                          <p:spTgt spid="19459"/>
                                        </p:tgtEl>
                                        <p:attrNameLst>
                                          <p:attrName>ppt_x</p:attrName>
                                        </p:attrNameLst>
                                      </p:cBhvr>
                                      <p:tavLst>
                                        <p:tav tm="0">
                                          <p:val>
                                            <p:strVal val="#ppt_x"/>
                                          </p:val>
                                        </p:tav>
                                        <p:tav tm="100000">
                                          <p:val>
                                            <p:strVal val="#ppt_x"/>
                                          </p:val>
                                        </p:tav>
                                      </p:tavLst>
                                    </p:anim>
                                    <p:anim calcmode="lin" valueType="num">
                                      <p:cBhvr>
                                        <p:cTn id="9"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9458"/>
                                        </p:tgtEl>
                                        <p:attrNameLst>
                                          <p:attrName>style.visibility</p:attrName>
                                        </p:attrNameLst>
                                      </p:cBhvr>
                                      <p:to>
                                        <p:strVal val="visible"/>
                                      </p:to>
                                    </p:set>
                                    <p:animEffect transition="in" filter="fade">
                                      <p:cBhvr>
                                        <p:cTn id="31" dur="1000"/>
                                        <p:tgtEl>
                                          <p:spTgt spid="19458"/>
                                        </p:tgtEl>
                                      </p:cBhvr>
                                    </p:animEffect>
                                    <p:anim calcmode="lin" valueType="num">
                                      <p:cBhvr>
                                        <p:cTn id="32" dur="1000" fill="hold"/>
                                        <p:tgtEl>
                                          <p:spTgt spid="19458"/>
                                        </p:tgtEl>
                                        <p:attrNameLst>
                                          <p:attrName>ppt_x</p:attrName>
                                        </p:attrNameLst>
                                      </p:cBhvr>
                                      <p:tavLst>
                                        <p:tav tm="0">
                                          <p:val>
                                            <p:strVal val="#ppt_x"/>
                                          </p:val>
                                        </p:tav>
                                        <p:tav tm="100000">
                                          <p:val>
                                            <p:strVal val="#ppt_x"/>
                                          </p:val>
                                        </p:tav>
                                      </p:tavLst>
                                    </p:anim>
                                    <p:anim calcmode="lin" valueType="num">
                                      <p:cBhvr>
                                        <p:cTn id="33"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alpha val="5098"/>
          </a:srgbClr>
        </a:solidFill>
        <a:effectLst/>
      </p:bgPr>
    </p:bg>
    <p:spTree>
      <p:nvGrpSpPr>
        <p:cNvPr id="1" name=""/>
        <p:cNvGrpSpPr/>
        <p:nvPr/>
      </p:nvGrpSpPr>
      <p:grpSpPr>
        <a:xfrm>
          <a:off x="0" y="0"/>
          <a:ext cx="0" cy="0"/>
          <a:chOff x="0" y="0"/>
          <a:chExt cx="0" cy="0"/>
        </a:xfrm>
      </p:grpSpPr>
      <p:sp>
        <p:nvSpPr>
          <p:cNvPr id="20482" name="object 2"/>
          <p:cNvSpPr txBox="1">
            <a:spLocks noChangeArrowheads="1"/>
          </p:cNvSpPr>
          <p:nvPr/>
        </p:nvSpPr>
        <p:spPr bwMode="auto">
          <a:xfrm>
            <a:off x="457200" y="685800"/>
            <a:ext cx="64770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3175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ts val="100"/>
              </a:spcBef>
              <a:buClrTx/>
              <a:buSzTx/>
              <a:buFontTx/>
              <a:buNone/>
            </a:pPr>
            <a:endParaRPr lang="vi-VN" altLang="en-US" sz="2800" b="1">
              <a:solidFill>
                <a:srgbClr val="0000FF"/>
              </a:solidFill>
              <a:latin typeface="Times New Roman" panose="02020603050405020304" pitchFamily="18" charset="0"/>
              <a:cs typeface="Times New Roman" panose="02020603050405020304" pitchFamily="18" charset="0"/>
            </a:endParaRPr>
          </a:p>
          <a:p>
            <a:pPr algn="just" eaLnBrk="1" hangingPunct="1">
              <a:spcBef>
                <a:spcPts val="100"/>
              </a:spcBef>
              <a:buClrTx/>
              <a:buSzTx/>
              <a:buFontTx/>
              <a:buNone/>
            </a:pPr>
            <a:r>
              <a:rPr lang="en-US" altLang="en-US" sz="2800" b="1">
                <a:solidFill>
                  <a:srgbClr val="0000FF"/>
                </a:solidFill>
                <a:latin typeface="Times New Roman" panose="02020603050405020304" pitchFamily="18" charset="0"/>
                <a:cs typeface="Times New Roman" panose="02020603050405020304" pitchFamily="18" charset="0"/>
              </a:rPr>
              <a:t>B</a:t>
            </a:r>
            <a:r>
              <a:rPr lang="vi-VN" altLang="en-US" sz="2800" b="1">
                <a:solidFill>
                  <a:srgbClr val="0000FF"/>
                </a:solidFill>
                <a:latin typeface="Times New Roman" panose="02020603050405020304" pitchFamily="18" charset="0"/>
                <a:cs typeface="Times New Roman" panose="02020603050405020304" pitchFamily="18" charset="0"/>
              </a:rPr>
              <a:t>ước</a:t>
            </a:r>
            <a:r>
              <a:rPr lang="en-US" altLang="en-US" sz="2800" b="1">
                <a:solidFill>
                  <a:srgbClr val="0000FF"/>
                </a:solidFill>
                <a:latin typeface="Times New Roman" panose="02020603050405020304" pitchFamily="18" charset="0"/>
                <a:cs typeface="Times New Roman" panose="02020603050405020304" pitchFamily="18" charset="0"/>
              </a:rPr>
              <a:t> 3</a:t>
            </a:r>
            <a:r>
              <a:rPr lang="en-US" altLang="en-US" sz="2800">
                <a:solidFill>
                  <a:schemeClr val="tx1"/>
                </a:solidFill>
                <a:latin typeface="Times New Roman" panose="02020603050405020304" pitchFamily="18" charset="0"/>
                <a:cs typeface="Times New Roman" panose="02020603050405020304" pitchFamily="18" charset="0"/>
              </a:rPr>
              <a:t>: Ép tim cho nạn nhân</a:t>
            </a:r>
          </a:p>
          <a:p>
            <a:pPr algn="just" eaLnBrk="1" hangingPunct="1">
              <a:spcBef>
                <a:spcPct val="0"/>
              </a:spcBef>
              <a:buClrTx/>
              <a:buSzTx/>
              <a:buFont typeface="Arial" panose="020B0604020202020204" pitchFamily="34" charset="0"/>
              <a:buChar char="•"/>
            </a:pPr>
            <a:r>
              <a:rPr lang="en-US" altLang="en-US" sz="2800">
                <a:solidFill>
                  <a:schemeClr val="tx1"/>
                </a:solidFill>
                <a:latin typeface="Times New Roman" panose="02020603050405020304" pitchFamily="18" charset="0"/>
                <a:cs typeface="Times New Roman" panose="02020603050405020304" pitchFamily="18" charset="0"/>
              </a:rPr>
              <a:t> Quỳ vuông góc với nạn nhân.</a:t>
            </a:r>
          </a:p>
          <a:p>
            <a:pPr algn="just" eaLnBrk="1" hangingPunct="1">
              <a:spcBef>
                <a:spcPct val="0"/>
              </a:spcBef>
              <a:buClrTx/>
              <a:buSzTx/>
              <a:buFont typeface="Arial" panose="020B0604020202020204" pitchFamily="34" charset="0"/>
              <a:buChar char="•"/>
            </a:pPr>
            <a:r>
              <a:rPr lang="en-US" altLang="en-US" sz="2800">
                <a:solidFill>
                  <a:schemeClr val="tx1"/>
                </a:solidFill>
                <a:latin typeface="Times New Roman" panose="02020603050405020304" pitchFamily="18" charset="0"/>
                <a:cs typeface="Times New Roman" panose="02020603050405020304" pitchFamily="18" charset="0"/>
              </a:rPr>
              <a:t> Hai bàn tay đan vào nhau, gốc bàn tay thuận đặt ở nửa  dưới trục xương ức của nạn nhân.</a:t>
            </a:r>
          </a:p>
          <a:p>
            <a:pPr algn="just" eaLnBrk="1" hangingPunct="1">
              <a:spcBef>
                <a:spcPct val="0"/>
              </a:spcBef>
              <a:buClrTx/>
              <a:buSzTx/>
              <a:buFont typeface="Arial" panose="020B0604020202020204" pitchFamily="34" charset="0"/>
              <a:buChar char="•"/>
            </a:pPr>
            <a:r>
              <a:rPr lang="en-US" altLang="en-US" sz="2800">
                <a:solidFill>
                  <a:schemeClr val="tx1"/>
                </a:solidFill>
                <a:latin typeface="Times New Roman" panose="02020603050405020304" pitchFamily="18" charset="0"/>
                <a:cs typeface="Times New Roman" panose="02020603050405020304" pitchFamily="18" charset="0"/>
              </a:rPr>
              <a:t> Ấn xuống lồng ngực nạn nhân bằng 1 tay </a:t>
            </a:r>
            <a:r>
              <a:rPr lang="en-US" altLang="en-US" sz="2800" i="1">
                <a:solidFill>
                  <a:schemeClr val="tx1"/>
                </a:solidFill>
                <a:latin typeface="Times New Roman" panose="02020603050405020304" pitchFamily="18" charset="0"/>
                <a:cs typeface="Times New Roman" panose="02020603050405020304" pitchFamily="18" charset="0"/>
              </a:rPr>
              <a:t>(nếu nạn nhân ở  lứa tuổi HS tiểu học)</a:t>
            </a:r>
            <a:r>
              <a:rPr lang="en-US" altLang="en-US" sz="2800">
                <a:solidFill>
                  <a:schemeClr val="tx1"/>
                </a:solidFill>
                <a:latin typeface="Times New Roman" panose="02020603050405020304" pitchFamily="18" charset="0"/>
                <a:cs typeface="Times New Roman" panose="02020603050405020304" pitchFamily="18" charset="0"/>
              </a:rPr>
              <a:t>, độ sâu 1/3 bề dày thành ngưc, theo  chu kỳ 30 lần ép tim và thổi ngạt 2 lần (1 chu kỳ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alpha val="5882"/>
          </a:srgbClr>
        </a:solidFill>
        <a:effectLst/>
      </p:bgPr>
    </p:bg>
    <p:spTree>
      <p:nvGrpSpPr>
        <p:cNvPr id="1" name=""/>
        <p:cNvGrpSpPr/>
        <p:nvPr/>
      </p:nvGrpSpPr>
      <p:grpSpPr>
        <a:xfrm>
          <a:off x="0" y="0"/>
          <a:ext cx="0" cy="0"/>
          <a:chOff x="0" y="0"/>
          <a:chExt cx="0" cy="0"/>
        </a:xfrm>
      </p:grpSpPr>
      <p:sp>
        <p:nvSpPr>
          <p:cNvPr id="21506" name="object 2"/>
          <p:cNvSpPr>
            <a:spLocks noChangeArrowheads="1"/>
          </p:cNvSpPr>
          <p:nvPr/>
        </p:nvSpPr>
        <p:spPr bwMode="auto">
          <a:xfrm>
            <a:off x="990600" y="3657600"/>
            <a:ext cx="5857875" cy="32004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21507" name="object 4"/>
          <p:cNvSpPr txBox="1">
            <a:spLocks noChangeArrowheads="1"/>
          </p:cNvSpPr>
          <p:nvPr/>
        </p:nvSpPr>
        <p:spPr bwMode="auto">
          <a:xfrm>
            <a:off x="304800" y="609600"/>
            <a:ext cx="6799263"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469900" indent="-457200">
              <a:spcBef>
                <a:spcPts val="1000"/>
              </a:spcBef>
              <a:buClr>
                <a:schemeClr val="accent1"/>
              </a:buClr>
              <a:buSzPct val="80000"/>
              <a:buFont typeface="Wingdings 3" panose="05040102010807070707" pitchFamily="18" charset="2"/>
              <a:buChar char=""/>
              <a:tabLst>
                <a:tab pos="469900"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469900"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469900"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469900"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469900"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469900"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469900"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469900"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469900" algn="l"/>
              </a:tabLst>
              <a:defRPr sz="1200">
                <a:solidFill>
                  <a:srgbClr val="404040"/>
                </a:solidFill>
                <a:latin typeface="Trebuchet MS" panose="020B0603020202020204" pitchFamily="34" charset="0"/>
              </a:defRPr>
            </a:lvl9pPr>
          </a:lstStyle>
          <a:p>
            <a:pPr algn="just" eaLnBrk="1" hangingPunct="1">
              <a:spcBef>
                <a:spcPts val="100"/>
              </a:spcBef>
              <a:buClrTx/>
              <a:buSzTx/>
              <a:buFont typeface="Arial" panose="020B0604020202020204" pitchFamily="34" charset="0"/>
              <a:buChar char="•"/>
            </a:pPr>
            <a:r>
              <a:rPr lang="en-US" altLang="en-US" sz="3600">
                <a:solidFill>
                  <a:schemeClr val="tx1"/>
                </a:solidFill>
                <a:latin typeface="Times New Roman" panose="02020603050405020304" pitchFamily="18" charset="0"/>
                <a:cs typeface="Times New Roman" panose="02020603050405020304" pitchFamily="18" charset="0"/>
              </a:rPr>
              <a:t>Sau 5 chu kỳ, kiểm tra mạch và hơi thở của  nạn nhân 1 lần. Giữa 2 lần ép không quá 5  giây.</a:t>
            </a:r>
          </a:p>
          <a:p>
            <a:pPr algn="just" eaLnBrk="1" hangingPunct="1">
              <a:spcBef>
                <a:spcPct val="0"/>
              </a:spcBef>
              <a:buClrTx/>
              <a:buSzTx/>
              <a:buFont typeface="Arial" panose="020B0604020202020204" pitchFamily="34" charset="0"/>
              <a:buChar char="•"/>
            </a:pPr>
            <a:r>
              <a:rPr lang="en-US" altLang="en-US" sz="3600">
                <a:solidFill>
                  <a:srgbClr val="FF0000"/>
                </a:solidFill>
                <a:latin typeface="Times New Roman" panose="02020603050405020304" pitchFamily="18" charset="0"/>
                <a:cs typeface="Times New Roman" panose="02020603050405020304" pitchFamily="18" charset="0"/>
              </a:rPr>
              <a:t>Tiếp tục hồi sinh tim phổi đến khi nạn nhân  thở được</a:t>
            </a:r>
            <a:r>
              <a:rPr lang="en-US" altLang="en-US" sz="2800">
                <a:solidFill>
                  <a:srgbClr val="FF0000"/>
                </a:solidFill>
                <a:latin typeface="Times New Roman" panose="02020603050405020304" pitchFamily="18" charset="0"/>
                <a:cs typeface="Times New Roman" panose="02020603050405020304" pitchFamily="18" charset="0"/>
              </a:rPr>
              <a:t>.</a:t>
            </a:r>
            <a:endParaRPr lang="en-US" alt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1000"/>
                                        <p:tgtEl>
                                          <p:spTgt spid="21507"/>
                                        </p:tgtEl>
                                      </p:cBhvr>
                                    </p:animEffect>
                                    <p:anim calcmode="lin" valueType="num">
                                      <p:cBhvr>
                                        <p:cTn id="8" dur="1000" fill="hold"/>
                                        <p:tgtEl>
                                          <p:spTgt spid="21507"/>
                                        </p:tgtEl>
                                        <p:attrNameLst>
                                          <p:attrName>ppt_x</p:attrName>
                                        </p:attrNameLst>
                                      </p:cBhvr>
                                      <p:tavLst>
                                        <p:tav tm="0">
                                          <p:val>
                                            <p:strVal val="#ppt_x"/>
                                          </p:val>
                                        </p:tav>
                                        <p:tav tm="100000">
                                          <p:val>
                                            <p:strVal val="#ppt_x"/>
                                          </p:val>
                                        </p:tav>
                                      </p:tavLst>
                                    </p:anim>
                                    <p:anim calcmode="lin" valueType="num">
                                      <p:cBhvr>
                                        <p:cTn id="9" dur="1000" fill="hold"/>
                                        <p:tgtEl>
                                          <p:spTgt spid="2150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fade">
                                      <p:cBhvr>
                                        <p:cTn id="12" dur="1000"/>
                                        <p:tgtEl>
                                          <p:spTgt spid="21506"/>
                                        </p:tgtEl>
                                      </p:cBhvr>
                                    </p:animEffect>
                                    <p:anim calcmode="lin" valueType="num">
                                      <p:cBhvr>
                                        <p:cTn id="13" dur="1000" fill="hold"/>
                                        <p:tgtEl>
                                          <p:spTgt spid="21506"/>
                                        </p:tgtEl>
                                        <p:attrNameLst>
                                          <p:attrName>ppt_x</p:attrName>
                                        </p:attrNameLst>
                                      </p:cBhvr>
                                      <p:tavLst>
                                        <p:tav tm="0">
                                          <p:val>
                                            <p:strVal val="#ppt_x"/>
                                          </p:val>
                                        </p:tav>
                                        <p:tav tm="100000">
                                          <p:val>
                                            <p:strVal val="#ppt_x"/>
                                          </p:val>
                                        </p:tav>
                                      </p:tavLst>
                                    </p:anim>
                                    <p:anim calcmode="lin" valueType="num">
                                      <p:cBhvr>
                                        <p:cTn id="14"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alpha val="16078"/>
          </a:srgb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41375" y="1160463"/>
            <a:ext cx="5478463" cy="574675"/>
          </a:xfrm>
        </p:spPr>
        <p:txBody>
          <a:bodyPr lIns="0" tIns="12700" rIns="0" bIns="0" rtlCol="0">
            <a:spAutoFit/>
          </a:bodyPr>
          <a:lstStyle/>
          <a:p>
            <a:pPr marL="12700" eaLnBrk="1" fontAlgn="auto" hangingPunct="1">
              <a:spcBef>
                <a:spcPts val="100"/>
              </a:spcBef>
              <a:spcAft>
                <a:spcPts val="0"/>
              </a:spcAft>
              <a:defRPr/>
            </a:pPr>
            <a:r>
              <a:rPr b="1" spc="-175" dirty="0" smtClean="0">
                <a:solidFill>
                  <a:srgbClr val="4F81BC"/>
                </a:solidFill>
                <a:latin typeface="Times New Roman"/>
                <a:cs typeface="Times New Roman"/>
              </a:rPr>
              <a:t>B</a:t>
            </a:r>
            <a:r>
              <a:rPr lang="vi-VN" b="1" spc="-175" dirty="0" smtClean="0">
                <a:solidFill>
                  <a:srgbClr val="4F81BC"/>
                </a:solidFill>
                <a:latin typeface="Times New Roman"/>
                <a:cs typeface="Times New Roman"/>
              </a:rPr>
              <a:t>ước</a:t>
            </a:r>
            <a:r>
              <a:rPr b="1" spc="-175" dirty="0" smtClean="0">
                <a:solidFill>
                  <a:srgbClr val="4F81BC"/>
                </a:solidFill>
                <a:latin typeface="Times New Roman"/>
                <a:cs typeface="Times New Roman"/>
              </a:rPr>
              <a:t> </a:t>
            </a:r>
            <a:r>
              <a:rPr b="1" dirty="0">
                <a:solidFill>
                  <a:srgbClr val="4F81BC"/>
                </a:solidFill>
                <a:latin typeface="Times New Roman"/>
                <a:cs typeface="Times New Roman"/>
              </a:rPr>
              <a:t>4</a:t>
            </a:r>
            <a:r>
              <a:rPr b="1" dirty="0">
                <a:solidFill>
                  <a:srgbClr val="FF0000"/>
                </a:solidFill>
                <a:latin typeface="Times New Roman"/>
                <a:cs typeface="Times New Roman"/>
              </a:rPr>
              <a:t>: </a:t>
            </a:r>
            <a:r>
              <a:rPr b="1" dirty="0">
                <a:solidFill>
                  <a:schemeClr val="tx1"/>
                </a:solidFill>
                <a:latin typeface="Times New Roman"/>
                <a:cs typeface="Times New Roman"/>
              </a:rPr>
              <a:t>Ủ ấm cho </a:t>
            </a:r>
            <a:r>
              <a:rPr b="1" spc="-5" dirty="0">
                <a:solidFill>
                  <a:schemeClr val="tx1"/>
                </a:solidFill>
                <a:latin typeface="Times New Roman"/>
                <a:cs typeface="Times New Roman"/>
              </a:rPr>
              <a:t>nạn</a:t>
            </a:r>
            <a:r>
              <a:rPr b="1" spc="60" dirty="0">
                <a:solidFill>
                  <a:schemeClr val="tx1"/>
                </a:solidFill>
                <a:latin typeface="Times New Roman"/>
                <a:cs typeface="Times New Roman"/>
              </a:rPr>
              <a:t> </a:t>
            </a:r>
            <a:r>
              <a:rPr b="1" spc="-170" dirty="0">
                <a:solidFill>
                  <a:schemeClr val="tx1"/>
                </a:solidFill>
                <a:latin typeface="Times New Roman"/>
                <a:cs typeface="Times New Roman"/>
              </a:rPr>
              <a:t>nhân</a:t>
            </a:r>
            <a:endParaRPr dirty="0">
              <a:solidFill>
                <a:schemeClr val="tx1"/>
              </a:solidFill>
              <a:latin typeface="Times New Roman"/>
              <a:cs typeface="Times New Roman"/>
            </a:endParaRPr>
          </a:p>
        </p:txBody>
      </p:sp>
      <p:sp>
        <p:nvSpPr>
          <p:cNvPr id="22531" name="object 3"/>
          <p:cNvSpPr txBox="1">
            <a:spLocks noChangeArrowheads="1"/>
          </p:cNvSpPr>
          <p:nvPr/>
        </p:nvSpPr>
        <p:spPr bwMode="auto">
          <a:xfrm>
            <a:off x="841375" y="1819275"/>
            <a:ext cx="7767638"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50800" indent="-381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ts val="100"/>
              </a:spcBef>
              <a:buClrTx/>
              <a:buSzTx/>
              <a:buFontTx/>
              <a:buNone/>
            </a:pPr>
            <a:r>
              <a:rPr lang="en-US" altLang="en-US" sz="3600">
                <a:solidFill>
                  <a:schemeClr val="tx1"/>
                </a:solidFill>
                <a:latin typeface="Times New Roman" panose="02020603050405020304" pitchFamily="18" charset="0"/>
                <a:cs typeface="Times New Roman" panose="02020603050405020304" pitchFamily="18" charset="0"/>
              </a:rPr>
              <a:t>Sau khi thực hiện ép tim và thổi ngạt nạn  nhân có phản ứng, thì thay quần </a:t>
            </a:r>
            <a:r>
              <a:rPr lang="en-US" altLang="en-US" sz="3600">
                <a:solidFill>
                  <a:schemeClr val="tx1"/>
                </a:solidFill>
                <a:latin typeface="Carlito"/>
                <a:ea typeface="Carlito"/>
                <a:cs typeface="Carlito"/>
              </a:rPr>
              <a:t>á</a:t>
            </a:r>
            <a:r>
              <a:rPr lang="en-US" altLang="en-US" sz="3600">
                <a:solidFill>
                  <a:schemeClr val="tx1"/>
                </a:solidFill>
                <a:latin typeface="Times New Roman" panose="02020603050405020304" pitchFamily="18" charset="0"/>
                <a:cs typeface="Times New Roman" panose="02020603050405020304" pitchFamily="18" charset="0"/>
              </a:rPr>
              <a:t>o khô  cho nạn nhân hoặc dùng khăn ủ ấm v</a:t>
            </a:r>
            <a:r>
              <a:rPr lang="en-US" altLang="en-US" sz="3600">
                <a:solidFill>
                  <a:schemeClr val="tx1"/>
                </a:solidFill>
                <a:latin typeface="Carlito"/>
                <a:ea typeface="Carlito"/>
                <a:cs typeface="Carlito"/>
              </a:rPr>
              <a:t>à  </a:t>
            </a:r>
            <a:r>
              <a:rPr lang="en-US" altLang="en-US" sz="3600">
                <a:solidFill>
                  <a:schemeClr val="tx1"/>
                </a:solidFill>
                <a:latin typeface="Times New Roman" panose="02020603050405020304" pitchFamily="18" charset="0"/>
                <a:cs typeface="Times New Roman" panose="02020603050405020304" pitchFamily="18" charset="0"/>
              </a:rPr>
              <a:t>cho uống nước ấm. Sau đó chuyển nạn  nhân đến cơ sở y tế.</a:t>
            </a:r>
          </a:p>
          <a:p>
            <a:pPr algn="just" eaLnBrk="1" hangingPunct="1">
              <a:spcBef>
                <a:spcPts val="100"/>
              </a:spcBef>
              <a:buClrTx/>
              <a:buSzTx/>
              <a:buFontTx/>
              <a:buNone/>
            </a:pPr>
            <a:r>
              <a:rPr lang="vi-VN" altLang="en-US" sz="2800" b="1" i="1">
                <a:solidFill>
                  <a:schemeClr val="tx1"/>
                </a:solidFill>
                <a:latin typeface="Times New Roman" panose="02020603050405020304" pitchFamily="18" charset="0"/>
                <a:cs typeface="Times New Roman" panose="02020603050405020304" pitchFamily="18" charset="0"/>
              </a:rPr>
              <a:t>Tình huống: Trong tình hình dịch Covid – 19 như hiện nay, nạn nhân không rõ mắc bệnh đường hô hấp hay không?(vd: lao phổi) làm thế nào để giữ an toàn cho người sơ cấp cứu?</a:t>
            </a:r>
            <a:endParaRPr lang="en-US" altLang="en-US" sz="2800">
              <a:solidFill>
                <a:schemeClr val="tx1"/>
              </a:solidFill>
              <a:latin typeface="Times New Roman" panose="02020603050405020304" pitchFamily="18" charset="0"/>
              <a:cs typeface="Times New Roman" panose="02020603050405020304" pitchFamily="18" charset="0"/>
            </a:endParaRPr>
          </a:p>
          <a:p>
            <a:pPr algn="just" eaLnBrk="1" hangingPunct="1">
              <a:spcBef>
                <a:spcPts val="100"/>
              </a:spcBef>
              <a:buClrTx/>
              <a:buSzTx/>
              <a:buFontTx/>
              <a:buNone/>
            </a:pPr>
            <a:endParaRPr lang="en-US" altLang="en-US" sz="36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ject 2"/>
          <p:cNvSpPr>
            <a:spLocks noChangeArrowheads="1"/>
          </p:cNvSpPr>
          <p:nvPr/>
        </p:nvSpPr>
        <p:spPr bwMode="auto">
          <a:xfrm>
            <a:off x="1974850" y="3175"/>
            <a:ext cx="7175500" cy="68548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3" name="object 3"/>
          <p:cNvSpPr txBox="1"/>
          <p:nvPr/>
        </p:nvSpPr>
        <p:spPr>
          <a:xfrm>
            <a:off x="3487738" y="2498725"/>
            <a:ext cx="2311400" cy="390525"/>
          </a:xfrm>
          <a:prstGeom prst="rect">
            <a:avLst/>
          </a:prstGeom>
        </p:spPr>
        <p:txBody>
          <a:bodyPr lIns="0" tIns="12700" rIns="0" bIns="0">
            <a:spAutoFit/>
          </a:bodyPr>
          <a:lstStyle/>
          <a:p>
            <a:pPr marL="12700" eaLnBrk="1" hangingPunct="1">
              <a:spcBef>
                <a:spcPts val="100"/>
              </a:spcBef>
              <a:defRPr/>
            </a:pPr>
            <a:r>
              <a:rPr sz="2400" b="1" dirty="0">
                <a:latin typeface="Times New Roman"/>
                <a:cs typeface="Times New Roman"/>
              </a:rPr>
              <a:t>PHÒNG</a:t>
            </a:r>
            <a:r>
              <a:rPr sz="2400" b="1" spc="-150" dirty="0">
                <a:solidFill>
                  <a:srgbClr val="FF0000"/>
                </a:solidFill>
                <a:latin typeface="Times New Roman"/>
                <a:cs typeface="Times New Roman"/>
              </a:rPr>
              <a:t> </a:t>
            </a:r>
            <a:r>
              <a:rPr sz="2400" b="1" spc="-5" dirty="0">
                <a:latin typeface="Times New Roman"/>
                <a:cs typeface="Times New Roman"/>
              </a:rPr>
              <a:t>TRÁNH</a:t>
            </a:r>
            <a:endParaRPr sz="2400" dirty="0">
              <a:latin typeface="Times New Roman"/>
              <a:cs typeface="Times New Roman"/>
            </a:endParaRPr>
          </a:p>
        </p:txBody>
      </p:sp>
      <p:sp>
        <p:nvSpPr>
          <p:cNvPr id="23556" name="object 4"/>
          <p:cNvSpPr txBox="1">
            <a:spLocks noChangeArrowheads="1"/>
          </p:cNvSpPr>
          <p:nvPr/>
        </p:nvSpPr>
        <p:spPr bwMode="auto">
          <a:xfrm>
            <a:off x="3395663" y="2863850"/>
            <a:ext cx="18161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spcBef>
                <a:spcPts val="1000"/>
              </a:spcBef>
              <a:buClr>
                <a:schemeClr val="accent1"/>
              </a:buClr>
              <a:buSzPct val="80000"/>
              <a:buFont typeface="Wingdings 3" panose="05040102010807070707" pitchFamily="18" charset="2"/>
              <a:buChar char=""/>
              <a:tabLst>
                <a:tab pos="66992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66992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66992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66992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66992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66992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66992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66992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669925" algn="l"/>
              </a:tabLst>
              <a:defRPr sz="1200">
                <a:solidFill>
                  <a:srgbClr val="404040"/>
                </a:solidFill>
                <a:latin typeface="Trebuchet MS" panose="020B0603020202020204" pitchFamily="34" charset="0"/>
              </a:defRPr>
            </a:lvl9pPr>
          </a:lstStyle>
          <a:p>
            <a:pPr algn="ctr" eaLnBrk="1" hangingPunct="1">
              <a:spcBef>
                <a:spcPts val="100"/>
              </a:spcBef>
              <a:buClrTx/>
              <a:buSzTx/>
              <a:buFontTx/>
              <a:buNone/>
            </a:pPr>
            <a:r>
              <a:rPr lang="en-US" altLang="en-US" sz="2400" b="1">
                <a:solidFill>
                  <a:schemeClr val="tx1"/>
                </a:solidFill>
                <a:latin typeface="Times New Roman" panose="02020603050405020304" pitchFamily="18" charset="0"/>
                <a:cs typeface="Times New Roman" panose="02020603050405020304" pitchFamily="18" charset="0"/>
              </a:rPr>
              <a:t>TAI	NẠN</a:t>
            </a:r>
            <a:endParaRPr lang="en-US" altLang="en-US" sz="2400">
              <a:solidFill>
                <a:schemeClr val="tx1"/>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400" b="1">
                <a:solidFill>
                  <a:schemeClr val="tx1"/>
                </a:solidFill>
                <a:latin typeface="Times New Roman" panose="02020603050405020304" pitchFamily="18" charset="0"/>
                <a:cs typeface="Times New Roman" panose="02020603050405020304" pitchFamily="18" charset="0"/>
              </a:rPr>
              <a:t>ĐUỐI NƯỚC</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5" name="object 5"/>
          <p:cNvSpPr txBox="1"/>
          <p:nvPr/>
        </p:nvSpPr>
        <p:spPr>
          <a:xfrm>
            <a:off x="5630863" y="3157538"/>
            <a:ext cx="1439862" cy="300037"/>
          </a:xfrm>
          <a:prstGeom prst="rect">
            <a:avLst/>
          </a:prstGeom>
        </p:spPr>
        <p:txBody>
          <a:bodyPr lIns="0" tIns="12700" rIns="0" bIns="0">
            <a:spAutoFit/>
          </a:bodyPr>
          <a:lstStyle/>
          <a:p>
            <a:pPr marL="12700" eaLnBrk="1" hangingPunct="1">
              <a:spcBef>
                <a:spcPts val="100"/>
              </a:spcBef>
              <a:defRPr/>
            </a:pPr>
            <a:r>
              <a:rPr b="1" dirty="0">
                <a:solidFill>
                  <a:srgbClr val="FFFFFF"/>
                </a:solidFill>
                <a:latin typeface="Times New Roman"/>
                <a:cs typeface="Times New Roman"/>
              </a:rPr>
              <a:t>KHÔNG</a:t>
            </a:r>
            <a:r>
              <a:rPr b="1" spc="-105" dirty="0">
                <a:solidFill>
                  <a:srgbClr val="FFFFFF"/>
                </a:solidFill>
                <a:latin typeface="Times New Roman"/>
                <a:cs typeface="Times New Roman"/>
              </a:rPr>
              <a:t> </a:t>
            </a:r>
            <a:r>
              <a:rPr b="1" spc="-5" dirty="0">
                <a:solidFill>
                  <a:srgbClr val="FFFFFF"/>
                </a:solidFill>
                <a:latin typeface="Times New Roman"/>
                <a:cs typeface="Times New Roman"/>
              </a:rPr>
              <a:t>NÊN</a:t>
            </a:r>
            <a:endParaRPr>
              <a:latin typeface="Times New Roman"/>
              <a:cs typeface="Times New Roman"/>
            </a:endParaRPr>
          </a:p>
        </p:txBody>
      </p:sp>
      <p:sp>
        <p:nvSpPr>
          <p:cNvPr id="6" name="object 6"/>
          <p:cNvSpPr txBox="1"/>
          <p:nvPr/>
        </p:nvSpPr>
        <p:spPr>
          <a:xfrm>
            <a:off x="2386013" y="2798763"/>
            <a:ext cx="561975" cy="330200"/>
          </a:xfrm>
          <a:prstGeom prst="rect">
            <a:avLst/>
          </a:prstGeom>
        </p:spPr>
        <p:txBody>
          <a:bodyPr lIns="0" tIns="13335" rIns="0" bIns="0">
            <a:spAutoFit/>
          </a:bodyPr>
          <a:lstStyle/>
          <a:p>
            <a:pPr marL="12700" eaLnBrk="1" hangingPunct="1">
              <a:spcBef>
                <a:spcPts val="105"/>
              </a:spcBef>
              <a:defRPr/>
            </a:pPr>
            <a:r>
              <a:rPr sz="2000" b="1" spc="-5" dirty="0">
                <a:solidFill>
                  <a:srgbClr val="FF0000"/>
                </a:solidFill>
                <a:latin typeface="Times New Roman"/>
                <a:cs typeface="Times New Roman"/>
              </a:rPr>
              <a:t>NÊN</a:t>
            </a:r>
            <a:endParaRPr sz="2000">
              <a:latin typeface="Times New Roman"/>
              <a:cs typeface="Times New Roman"/>
            </a:endParaRPr>
          </a:p>
        </p:txBody>
      </p:sp>
      <p:grpSp>
        <p:nvGrpSpPr>
          <p:cNvPr id="23559" name="object 7"/>
          <p:cNvGrpSpPr>
            <a:grpSpLocks/>
          </p:cNvGrpSpPr>
          <p:nvPr/>
        </p:nvGrpSpPr>
        <p:grpSpPr bwMode="auto">
          <a:xfrm>
            <a:off x="-6350" y="5175250"/>
            <a:ext cx="2527300" cy="1689100"/>
            <a:chOff x="-6350" y="5175250"/>
            <a:chExt cx="2527300" cy="1689100"/>
          </a:xfrm>
        </p:grpSpPr>
        <p:sp>
          <p:nvSpPr>
            <p:cNvPr id="23573" name="object 8"/>
            <p:cNvSpPr>
              <a:spLocks/>
            </p:cNvSpPr>
            <p:nvPr/>
          </p:nvSpPr>
          <p:spPr bwMode="auto">
            <a:xfrm>
              <a:off x="0" y="5181600"/>
              <a:ext cx="2514600" cy="1676400"/>
            </a:xfrm>
            <a:custGeom>
              <a:avLst/>
              <a:gdLst>
                <a:gd name="T0" fmla="*/ 1142860 w 2514600"/>
                <a:gd name="T1" fmla="*/ 3425 h 1676400"/>
                <a:gd name="T2" fmla="*/ 976737 w 2514600"/>
                <a:gd name="T3" fmla="*/ 20947 h 1676400"/>
                <a:gd name="T4" fmla="*/ 818588 w 2514600"/>
                <a:gd name="T5" fmla="*/ 52441 h 1676400"/>
                <a:gd name="T6" fmla="*/ 669912 w 2514600"/>
                <a:gd name="T7" fmla="*/ 96908 h 1676400"/>
                <a:gd name="T8" fmla="*/ 532207 w 2514600"/>
                <a:gd name="T9" fmla="*/ 153350 h 1676400"/>
                <a:gd name="T10" fmla="*/ 406971 w 2514600"/>
                <a:gd name="T11" fmla="*/ 220767 h 1676400"/>
                <a:gd name="T12" fmla="*/ 295702 w 2514600"/>
                <a:gd name="T13" fmla="*/ 298162 h 1676400"/>
                <a:gd name="T14" fmla="*/ 199897 w 2514600"/>
                <a:gd name="T15" fmla="*/ 384535 h 1676400"/>
                <a:gd name="T16" fmla="*/ 121057 w 2514600"/>
                <a:gd name="T17" fmla="*/ 478887 h 1676400"/>
                <a:gd name="T18" fmla="*/ 60677 w 2514600"/>
                <a:gd name="T19" fmla="*/ 580220 h 1676400"/>
                <a:gd name="T20" fmla="*/ 11477 w 2514600"/>
                <a:gd name="T21" fmla="*/ 724463 h 1676400"/>
                <a:gd name="T22" fmla="*/ 1293 w 2514600"/>
                <a:gd name="T23" fmla="*/ 876568 h 1676400"/>
                <a:gd name="T24" fmla="*/ 44912 w 2514600"/>
                <a:gd name="T25" fmla="*/ 1061027 h 1676400"/>
                <a:gd name="T26" fmla="*/ 98805 w 2514600"/>
                <a:gd name="T27" fmla="*/ 1164466 h 1676400"/>
                <a:gd name="T28" fmla="*/ 171658 w 2514600"/>
                <a:gd name="T29" fmla="*/ 1261257 h 1676400"/>
                <a:gd name="T30" fmla="*/ 261975 w 2514600"/>
                <a:gd name="T31" fmla="*/ 1350401 h 1676400"/>
                <a:gd name="T32" fmla="*/ 368255 w 2514600"/>
                <a:gd name="T33" fmla="*/ 1430899 h 1676400"/>
                <a:gd name="T34" fmla="*/ 489002 w 2514600"/>
                <a:gd name="T35" fmla="*/ 1501753 h 1676400"/>
                <a:gd name="T36" fmla="*/ 622717 w 2514600"/>
                <a:gd name="T37" fmla="*/ 1561964 h 1676400"/>
                <a:gd name="T38" fmla="*/ 767903 w 2514600"/>
                <a:gd name="T39" fmla="*/ 1610533 h 1676400"/>
                <a:gd name="T40" fmla="*/ 923060 w 2514600"/>
                <a:gd name="T41" fmla="*/ 1646461 h 1676400"/>
                <a:gd name="T42" fmla="*/ 1086692 w 2514600"/>
                <a:gd name="T43" fmla="*/ 1668751 h 1676400"/>
                <a:gd name="T44" fmla="*/ 1257300 w 2514600"/>
                <a:gd name="T45" fmla="*/ 1676403 h 1676400"/>
                <a:gd name="T46" fmla="*/ 1427918 w 2514600"/>
                <a:gd name="T47" fmla="*/ 1668751 h 1676400"/>
                <a:gd name="T48" fmla="*/ 1591556 w 2514600"/>
                <a:gd name="T49" fmla="*/ 1646461 h 1676400"/>
                <a:gd name="T50" fmla="*/ 1746718 w 2514600"/>
                <a:gd name="T51" fmla="*/ 1610533 h 1676400"/>
                <a:gd name="T52" fmla="*/ 1891904 w 2514600"/>
                <a:gd name="T53" fmla="*/ 1561964 h 1676400"/>
                <a:gd name="T54" fmla="*/ 2025619 w 2514600"/>
                <a:gd name="T55" fmla="*/ 1501753 h 1676400"/>
                <a:gd name="T56" fmla="*/ 2146363 w 2514600"/>
                <a:gd name="T57" fmla="*/ 1430899 h 1676400"/>
                <a:gd name="T58" fmla="*/ 2252640 w 2514600"/>
                <a:gd name="T59" fmla="*/ 1350401 h 1676400"/>
                <a:gd name="T60" fmla="*/ 2342952 w 2514600"/>
                <a:gd name="T61" fmla="*/ 1261257 h 1676400"/>
                <a:gd name="T62" fmla="*/ 2415801 w 2514600"/>
                <a:gd name="T63" fmla="*/ 1164466 h 1676400"/>
                <a:gd name="T64" fmla="*/ 2469691 w 2514600"/>
                <a:gd name="T65" fmla="*/ 1061027 h 1676400"/>
                <a:gd name="T66" fmla="*/ 2513306 w 2514600"/>
                <a:gd name="T67" fmla="*/ 876568 h 1676400"/>
                <a:gd name="T68" fmla="*/ 2509462 w 2514600"/>
                <a:gd name="T69" fmla="*/ 761908 h 1676400"/>
                <a:gd name="T70" fmla="*/ 2453927 w 2514600"/>
                <a:gd name="T71" fmla="*/ 580220 h 1676400"/>
                <a:gd name="T72" fmla="*/ 2393551 w 2514600"/>
                <a:gd name="T73" fmla="*/ 478887 h 1676400"/>
                <a:gd name="T74" fmla="*/ 2314714 w 2514600"/>
                <a:gd name="T75" fmla="*/ 384535 h 1676400"/>
                <a:gd name="T76" fmla="*/ 2218914 w 2514600"/>
                <a:gd name="T77" fmla="*/ 298162 h 1676400"/>
                <a:gd name="T78" fmla="*/ 2107648 w 2514600"/>
                <a:gd name="T79" fmla="*/ 220767 h 1676400"/>
                <a:gd name="T80" fmla="*/ 1982414 w 2514600"/>
                <a:gd name="T81" fmla="*/ 153350 h 1676400"/>
                <a:gd name="T82" fmla="*/ 1844710 w 2514600"/>
                <a:gd name="T83" fmla="*/ 96908 h 1676400"/>
                <a:gd name="T84" fmla="*/ 1696032 w 2514600"/>
                <a:gd name="T85" fmla="*/ 52441 h 1676400"/>
                <a:gd name="T86" fmla="*/ 1537878 w 2514600"/>
                <a:gd name="T87" fmla="*/ 20947 h 1676400"/>
                <a:gd name="T88" fmla="*/ 1371747 w 2514600"/>
                <a:gd name="T89" fmla="*/ 3425 h 16764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14600" h="1676400">
                  <a:moveTo>
                    <a:pt x="1257300" y="0"/>
                  </a:moveTo>
                  <a:lnTo>
                    <a:pt x="1199748" y="862"/>
                  </a:lnTo>
                  <a:lnTo>
                    <a:pt x="1142860" y="3425"/>
                  </a:lnTo>
                  <a:lnTo>
                    <a:pt x="1086692" y="7651"/>
                  </a:lnTo>
                  <a:lnTo>
                    <a:pt x="1031299" y="13504"/>
                  </a:lnTo>
                  <a:lnTo>
                    <a:pt x="976737" y="20947"/>
                  </a:lnTo>
                  <a:lnTo>
                    <a:pt x="923060" y="29942"/>
                  </a:lnTo>
                  <a:lnTo>
                    <a:pt x="870325" y="40452"/>
                  </a:lnTo>
                  <a:lnTo>
                    <a:pt x="818588" y="52441"/>
                  </a:lnTo>
                  <a:lnTo>
                    <a:pt x="767903" y="65871"/>
                  </a:lnTo>
                  <a:lnTo>
                    <a:pt x="718325" y="80706"/>
                  </a:lnTo>
                  <a:lnTo>
                    <a:pt x="669912" y="96908"/>
                  </a:lnTo>
                  <a:lnTo>
                    <a:pt x="622717" y="114441"/>
                  </a:lnTo>
                  <a:lnTo>
                    <a:pt x="576797" y="133267"/>
                  </a:lnTo>
                  <a:lnTo>
                    <a:pt x="532207" y="153350"/>
                  </a:lnTo>
                  <a:lnTo>
                    <a:pt x="489002" y="174652"/>
                  </a:lnTo>
                  <a:lnTo>
                    <a:pt x="447238" y="197137"/>
                  </a:lnTo>
                  <a:lnTo>
                    <a:pt x="406971" y="220767"/>
                  </a:lnTo>
                  <a:lnTo>
                    <a:pt x="368255" y="245506"/>
                  </a:lnTo>
                  <a:lnTo>
                    <a:pt x="331147" y="271317"/>
                  </a:lnTo>
                  <a:lnTo>
                    <a:pt x="295702" y="298162"/>
                  </a:lnTo>
                  <a:lnTo>
                    <a:pt x="261975" y="326005"/>
                  </a:lnTo>
                  <a:lnTo>
                    <a:pt x="230021" y="354808"/>
                  </a:lnTo>
                  <a:lnTo>
                    <a:pt x="199897" y="384535"/>
                  </a:lnTo>
                  <a:lnTo>
                    <a:pt x="171658" y="415148"/>
                  </a:lnTo>
                  <a:lnTo>
                    <a:pt x="145360" y="446611"/>
                  </a:lnTo>
                  <a:lnTo>
                    <a:pt x="121057" y="478887"/>
                  </a:lnTo>
                  <a:lnTo>
                    <a:pt x="98805" y="511938"/>
                  </a:lnTo>
                  <a:lnTo>
                    <a:pt x="78660" y="545728"/>
                  </a:lnTo>
                  <a:lnTo>
                    <a:pt x="60677" y="580220"/>
                  </a:lnTo>
                  <a:lnTo>
                    <a:pt x="44912" y="615376"/>
                  </a:lnTo>
                  <a:lnTo>
                    <a:pt x="31420" y="651160"/>
                  </a:lnTo>
                  <a:lnTo>
                    <a:pt x="11477" y="724463"/>
                  </a:lnTo>
                  <a:lnTo>
                    <a:pt x="1293" y="799832"/>
                  </a:lnTo>
                  <a:lnTo>
                    <a:pt x="0" y="838200"/>
                  </a:lnTo>
                  <a:lnTo>
                    <a:pt x="1293" y="876568"/>
                  </a:lnTo>
                  <a:lnTo>
                    <a:pt x="5138" y="914493"/>
                  </a:lnTo>
                  <a:lnTo>
                    <a:pt x="20256" y="988868"/>
                  </a:lnTo>
                  <a:lnTo>
                    <a:pt x="44912" y="1061027"/>
                  </a:lnTo>
                  <a:lnTo>
                    <a:pt x="60677" y="1096184"/>
                  </a:lnTo>
                  <a:lnTo>
                    <a:pt x="78660" y="1130676"/>
                  </a:lnTo>
                  <a:lnTo>
                    <a:pt x="98805" y="1164466"/>
                  </a:lnTo>
                  <a:lnTo>
                    <a:pt x="121057" y="1197518"/>
                  </a:lnTo>
                  <a:lnTo>
                    <a:pt x="145360" y="1229794"/>
                  </a:lnTo>
                  <a:lnTo>
                    <a:pt x="171658" y="1261257"/>
                  </a:lnTo>
                  <a:lnTo>
                    <a:pt x="199897" y="1291871"/>
                  </a:lnTo>
                  <a:lnTo>
                    <a:pt x="230021" y="1321598"/>
                  </a:lnTo>
                  <a:lnTo>
                    <a:pt x="261975" y="1350401"/>
                  </a:lnTo>
                  <a:lnTo>
                    <a:pt x="295702" y="1378243"/>
                  </a:lnTo>
                  <a:lnTo>
                    <a:pt x="331147" y="1405089"/>
                  </a:lnTo>
                  <a:lnTo>
                    <a:pt x="368255" y="1430899"/>
                  </a:lnTo>
                  <a:lnTo>
                    <a:pt x="406971" y="1455638"/>
                  </a:lnTo>
                  <a:lnTo>
                    <a:pt x="447238" y="1479268"/>
                  </a:lnTo>
                  <a:lnTo>
                    <a:pt x="489002" y="1501753"/>
                  </a:lnTo>
                  <a:lnTo>
                    <a:pt x="532207" y="1523055"/>
                  </a:lnTo>
                  <a:lnTo>
                    <a:pt x="576797" y="1543137"/>
                  </a:lnTo>
                  <a:lnTo>
                    <a:pt x="622717" y="1561964"/>
                  </a:lnTo>
                  <a:lnTo>
                    <a:pt x="669912" y="1579496"/>
                  </a:lnTo>
                  <a:lnTo>
                    <a:pt x="718325" y="1595698"/>
                  </a:lnTo>
                  <a:lnTo>
                    <a:pt x="767903" y="1610533"/>
                  </a:lnTo>
                  <a:lnTo>
                    <a:pt x="818588" y="1623963"/>
                  </a:lnTo>
                  <a:lnTo>
                    <a:pt x="870325" y="1635951"/>
                  </a:lnTo>
                  <a:lnTo>
                    <a:pt x="923060" y="1646461"/>
                  </a:lnTo>
                  <a:lnTo>
                    <a:pt x="976737" y="1655456"/>
                  </a:lnTo>
                  <a:lnTo>
                    <a:pt x="1031299" y="1662898"/>
                  </a:lnTo>
                  <a:lnTo>
                    <a:pt x="1086692" y="1668751"/>
                  </a:lnTo>
                  <a:lnTo>
                    <a:pt x="1142860" y="1672977"/>
                  </a:lnTo>
                  <a:lnTo>
                    <a:pt x="1199748" y="1675540"/>
                  </a:lnTo>
                  <a:lnTo>
                    <a:pt x="1257300" y="1676403"/>
                  </a:lnTo>
                  <a:lnTo>
                    <a:pt x="1314855" y="1675540"/>
                  </a:lnTo>
                  <a:lnTo>
                    <a:pt x="1371747" y="1672977"/>
                  </a:lnTo>
                  <a:lnTo>
                    <a:pt x="1427918" y="1668751"/>
                  </a:lnTo>
                  <a:lnTo>
                    <a:pt x="1483314" y="1662898"/>
                  </a:lnTo>
                  <a:lnTo>
                    <a:pt x="1537878" y="1655456"/>
                  </a:lnTo>
                  <a:lnTo>
                    <a:pt x="1591556" y="1646461"/>
                  </a:lnTo>
                  <a:lnTo>
                    <a:pt x="1644293" y="1635951"/>
                  </a:lnTo>
                  <a:lnTo>
                    <a:pt x="1696032" y="1623963"/>
                  </a:lnTo>
                  <a:lnTo>
                    <a:pt x="1746718" y="1610533"/>
                  </a:lnTo>
                  <a:lnTo>
                    <a:pt x="1796296" y="1595698"/>
                  </a:lnTo>
                  <a:lnTo>
                    <a:pt x="1844710" y="1579496"/>
                  </a:lnTo>
                  <a:lnTo>
                    <a:pt x="1891904" y="1561964"/>
                  </a:lnTo>
                  <a:lnTo>
                    <a:pt x="1937824" y="1543137"/>
                  </a:lnTo>
                  <a:lnTo>
                    <a:pt x="1982414" y="1523055"/>
                  </a:lnTo>
                  <a:lnTo>
                    <a:pt x="2025619" y="1501753"/>
                  </a:lnTo>
                  <a:lnTo>
                    <a:pt x="2067382" y="1479268"/>
                  </a:lnTo>
                  <a:lnTo>
                    <a:pt x="2107648" y="1455638"/>
                  </a:lnTo>
                  <a:lnTo>
                    <a:pt x="2146363" y="1430899"/>
                  </a:lnTo>
                  <a:lnTo>
                    <a:pt x="2183470" y="1405089"/>
                  </a:lnTo>
                  <a:lnTo>
                    <a:pt x="2218914" y="1378243"/>
                  </a:lnTo>
                  <a:lnTo>
                    <a:pt x="2252640" y="1350401"/>
                  </a:lnTo>
                  <a:lnTo>
                    <a:pt x="2284592" y="1321598"/>
                  </a:lnTo>
                  <a:lnTo>
                    <a:pt x="2314714" y="1291871"/>
                  </a:lnTo>
                  <a:lnTo>
                    <a:pt x="2342952" y="1261257"/>
                  </a:lnTo>
                  <a:lnTo>
                    <a:pt x="2369249" y="1229794"/>
                  </a:lnTo>
                  <a:lnTo>
                    <a:pt x="2393551" y="1197518"/>
                  </a:lnTo>
                  <a:lnTo>
                    <a:pt x="2415801" y="1164466"/>
                  </a:lnTo>
                  <a:lnTo>
                    <a:pt x="2435945" y="1130676"/>
                  </a:lnTo>
                  <a:lnTo>
                    <a:pt x="2453927" y="1096184"/>
                  </a:lnTo>
                  <a:lnTo>
                    <a:pt x="2469691" y="1061027"/>
                  </a:lnTo>
                  <a:lnTo>
                    <a:pt x="2483182" y="1025243"/>
                  </a:lnTo>
                  <a:lnTo>
                    <a:pt x="2503123" y="951939"/>
                  </a:lnTo>
                  <a:lnTo>
                    <a:pt x="2513306" y="876568"/>
                  </a:lnTo>
                  <a:lnTo>
                    <a:pt x="2514600" y="838200"/>
                  </a:lnTo>
                  <a:lnTo>
                    <a:pt x="2513306" y="799832"/>
                  </a:lnTo>
                  <a:lnTo>
                    <a:pt x="2509462" y="761908"/>
                  </a:lnTo>
                  <a:lnTo>
                    <a:pt x="2494344" y="687535"/>
                  </a:lnTo>
                  <a:lnTo>
                    <a:pt x="2469691" y="615376"/>
                  </a:lnTo>
                  <a:lnTo>
                    <a:pt x="2453927" y="580220"/>
                  </a:lnTo>
                  <a:lnTo>
                    <a:pt x="2435945" y="545728"/>
                  </a:lnTo>
                  <a:lnTo>
                    <a:pt x="2415801" y="511938"/>
                  </a:lnTo>
                  <a:lnTo>
                    <a:pt x="2393551" y="478887"/>
                  </a:lnTo>
                  <a:lnTo>
                    <a:pt x="2369249" y="446611"/>
                  </a:lnTo>
                  <a:lnTo>
                    <a:pt x="2342952" y="415148"/>
                  </a:lnTo>
                  <a:lnTo>
                    <a:pt x="2314714" y="384535"/>
                  </a:lnTo>
                  <a:lnTo>
                    <a:pt x="2284592" y="354808"/>
                  </a:lnTo>
                  <a:lnTo>
                    <a:pt x="2252640" y="326005"/>
                  </a:lnTo>
                  <a:lnTo>
                    <a:pt x="2218914" y="298162"/>
                  </a:lnTo>
                  <a:lnTo>
                    <a:pt x="2183470" y="271317"/>
                  </a:lnTo>
                  <a:lnTo>
                    <a:pt x="2146363" y="245506"/>
                  </a:lnTo>
                  <a:lnTo>
                    <a:pt x="2107648" y="220767"/>
                  </a:lnTo>
                  <a:lnTo>
                    <a:pt x="2067382" y="197137"/>
                  </a:lnTo>
                  <a:lnTo>
                    <a:pt x="2025619" y="174652"/>
                  </a:lnTo>
                  <a:lnTo>
                    <a:pt x="1982414" y="153350"/>
                  </a:lnTo>
                  <a:lnTo>
                    <a:pt x="1937824" y="133267"/>
                  </a:lnTo>
                  <a:lnTo>
                    <a:pt x="1891904" y="114441"/>
                  </a:lnTo>
                  <a:lnTo>
                    <a:pt x="1844710" y="96908"/>
                  </a:lnTo>
                  <a:lnTo>
                    <a:pt x="1796296" y="80706"/>
                  </a:lnTo>
                  <a:lnTo>
                    <a:pt x="1746718" y="65871"/>
                  </a:lnTo>
                  <a:lnTo>
                    <a:pt x="1696032" y="52441"/>
                  </a:lnTo>
                  <a:lnTo>
                    <a:pt x="1644293" y="40452"/>
                  </a:lnTo>
                  <a:lnTo>
                    <a:pt x="1591556" y="29942"/>
                  </a:lnTo>
                  <a:lnTo>
                    <a:pt x="1537878" y="20947"/>
                  </a:lnTo>
                  <a:lnTo>
                    <a:pt x="1483314" y="13504"/>
                  </a:lnTo>
                  <a:lnTo>
                    <a:pt x="1427918" y="7651"/>
                  </a:lnTo>
                  <a:lnTo>
                    <a:pt x="1371747" y="3425"/>
                  </a:lnTo>
                  <a:lnTo>
                    <a:pt x="1314855" y="862"/>
                  </a:lnTo>
                  <a:lnTo>
                    <a:pt x="125730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vi-VN"/>
            </a:p>
          </p:txBody>
        </p:sp>
        <p:sp>
          <p:nvSpPr>
            <p:cNvPr id="23574" name="object 9"/>
            <p:cNvSpPr>
              <a:spLocks/>
            </p:cNvSpPr>
            <p:nvPr/>
          </p:nvSpPr>
          <p:spPr bwMode="auto">
            <a:xfrm>
              <a:off x="0" y="5181600"/>
              <a:ext cx="2514600" cy="1676400"/>
            </a:xfrm>
            <a:custGeom>
              <a:avLst/>
              <a:gdLst>
                <a:gd name="T0" fmla="*/ 5138 w 2514600"/>
                <a:gd name="T1" fmla="*/ 761908 h 1676400"/>
                <a:gd name="T2" fmla="*/ 60677 w 2514600"/>
                <a:gd name="T3" fmla="*/ 580220 h 1676400"/>
                <a:gd name="T4" fmla="*/ 121057 w 2514600"/>
                <a:gd name="T5" fmla="*/ 478887 h 1676400"/>
                <a:gd name="T6" fmla="*/ 199897 w 2514600"/>
                <a:gd name="T7" fmla="*/ 384535 h 1676400"/>
                <a:gd name="T8" fmla="*/ 295702 w 2514600"/>
                <a:gd name="T9" fmla="*/ 298162 h 1676400"/>
                <a:gd name="T10" fmla="*/ 406971 w 2514600"/>
                <a:gd name="T11" fmla="*/ 220767 h 1676400"/>
                <a:gd name="T12" fmla="*/ 532207 w 2514600"/>
                <a:gd name="T13" fmla="*/ 153350 h 1676400"/>
                <a:gd name="T14" fmla="*/ 669912 w 2514600"/>
                <a:gd name="T15" fmla="*/ 96908 h 1676400"/>
                <a:gd name="T16" fmla="*/ 818588 w 2514600"/>
                <a:gd name="T17" fmla="*/ 52441 h 1676400"/>
                <a:gd name="T18" fmla="*/ 976737 w 2514600"/>
                <a:gd name="T19" fmla="*/ 20947 h 1676400"/>
                <a:gd name="T20" fmla="*/ 1142860 w 2514600"/>
                <a:gd name="T21" fmla="*/ 3425 h 1676400"/>
                <a:gd name="T22" fmla="*/ 1314855 w 2514600"/>
                <a:gd name="T23" fmla="*/ 862 h 1676400"/>
                <a:gd name="T24" fmla="*/ 1483314 w 2514600"/>
                <a:gd name="T25" fmla="*/ 13504 h 1676400"/>
                <a:gd name="T26" fmla="*/ 1644293 w 2514600"/>
                <a:gd name="T27" fmla="*/ 40452 h 1676400"/>
                <a:gd name="T28" fmla="*/ 1796296 w 2514600"/>
                <a:gd name="T29" fmla="*/ 80706 h 1676400"/>
                <a:gd name="T30" fmla="*/ 1937824 w 2514600"/>
                <a:gd name="T31" fmla="*/ 133267 h 1676400"/>
                <a:gd name="T32" fmla="*/ 2067382 w 2514600"/>
                <a:gd name="T33" fmla="*/ 197137 h 1676400"/>
                <a:gd name="T34" fmla="*/ 2183470 w 2514600"/>
                <a:gd name="T35" fmla="*/ 271317 h 1676400"/>
                <a:gd name="T36" fmla="*/ 2284592 w 2514600"/>
                <a:gd name="T37" fmla="*/ 354808 h 1676400"/>
                <a:gd name="T38" fmla="*/ 2369249 w 2514600"/>
                <a:gd name="T39" fmla="*/ 446611 h 1676400"/>
                <a:gd name="T40" fmla="*/ 2435945 w 2514600"/>
                <a:gd name="T41" fmla="*/ 545728 h 1676400"/>
                <a:gd name="T42" fmla="*/ 2483182 w 2514600"/>
                <a:gd name="T43" fmla="*/ 651160 h 1676400"/>
                <a:gd name="T44" fmla="*/ 2514600 w 2514600"/>
                <a:gd name="T45" fmla="*/ 838200 h 1676400"/>
                <a:gd name="T46" fmla="*/ 2494344 w 2514600"/>
                <a:gd name="T47" fmla="*/ 988868 h 1676400"/>
                <a:gd name="T48" fmla="*/ 2435945 w 2514600"/>
                <a:gd name="T49" fmla="*/ 1130676 h 1676400"/>
                <a:gd name="T50" fmla="*/ 2369249 w 2514600"/>
                <a:gd name="T51" fmla="*/ 1229794 h 1676400"/>
                <a:gd name="T52" fmla="*/ 2284592 w 2514600"/>
                <a:gd name="T53" fmla="*/ 1321598 h 1676400"/>
                <a:gd name="T54" fmla="*/ 2183470 w 2514600"/>
                <a:gd name="T55" fmla="*/ 1405089 h 1676400"/>
                <a:gd name="T56" fmla="*/ 2067382 w 2514600"/>
                <a:gd name="T57" fmla="*/ 1479268 h 1676400"/>
                <a:gd name="T58" fmla="*/ 1937824 w 2514600"/>
                <a:gd name="T59" fmla="*/ 1543137 h 1676400"/>
                <a:gd name="T60" fmla="*/ 1796296 w 2514600"/>
                <a:gd name="T61" fmla="*/ 1595698 h 1676400"/>
                <a:gd name="T62" fmla="*/ 1644293 w 2514600"/>
                <a:gd name="T63" fmla="*/ 1635951 h 1676400"/>
                <a:gd name="T64" fmla="*/ 1483314 w 2514600"/>
                <a:gd name="T65" fmla="*/ 1662898 h 1676400"/>
                <a:gd name="T66" fmla="*/ 1314855 w 2514600"/>
                <a:gd name="T67" fmla="*/ 1675540 h 1676400"/>
                <a:gd name="T68" fmla="*/ 1142860 w 2514600"/>
                <a:gd name="T69" fmla="*/ 1672977 h 1676400"/>
                <a:gd name="T70" fmla="*/ 976737 w 2514600"/>
                <a:gd name="T71" fmla="*/ 1655456 h 1676400"/>
                <a:gd name="T72" fmla="*/ 818588 w 2514600"/>
                <a:gd name="T73" fmla="*/ 1623963 h 1676400"/>
                <a:gd name="T74" fmla="*/ 669912 w 2514600"/>
                <a:gd name="T75" fmla="*/ 1579496 h 1676400"/>
                <a:gd name="T76" fmla="*/ 532207 w 2514600"/>
                <a:gd name="T77" fmla="*/ 1523055 h 1676400"/>
                <a:gd name="T78" fmla="*/ 406971 w 2514600"/>
                <a:gd name="T79" fmla="*/ 1455638 h 1676400"/>
                <a:gd name="T80" fmla="*/ 295702 w 2514600"/>
                <a:gd name="T81" fmla="*/ 1378243 h 1676400"/>
                <a:gd name="T82" fmla="*/ 199897 w 2514600"/>
                <a:gd name="T83" fmla="*/ 1291871 h 1676400"/>
                <a:gd name="T84" fmla="*/ 121057 w 2514600"/>
                <a:gd name="T85" fmla="*/ 1197518 h 1676400"/>
                <a:gd name="T86" fmla="*/ 60677 w 2514600"/>
                <a:gd name="T87" fmla="*/ 1096184 h 1676400"/>
                <a:gd name="T88" fmla="*/ 11477 w 2514600"/>
                <a:gd name="T89" fmla="*/ 951939 h 16764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14600" h="1676400">
                  <a:moveTo>
                    <a:pt x="0" y="838200"/>
                  </a:moveTo>
                  <a:lnTo>
                    <a:pt x="1293" y="799832"/>
                  </a:lnTo>
                  <a:lnTo>
                    <a:pt x="5138" y="761908"/>
                  </a:lnTo>
                  <a:lnTo>
                    <a:pt x="20256" y="687535"/>
                  </a:lnTo>
                  <a:lnTo>
                    <a:pt x="44912" y="615376"/>
                  </a:lnTo>
                  <a:lnTo>
                    <a:pt x="60677" y="580220"/>
                  </a:lnTo>
                  <a:lnTo>
                    <a:pt x="78660" y="545728"/>
                  </a:lnTo>
                  <a:lnTo>
                    <a:pt x="98805" y="511938"/>
                  </a:lnTo>
                  <a:lnTo>
                    <a:pt x="121057" y="478887"/>
                  </a:lnTo>
                  <a:lnTo>
                    <a:pt x="145360" y="446611"/>
                  </a:lnTo>
                  <a:lnTo>
                    <a:pt x="171658" y="415148"/>
                  </a:lnTo>
                  <a:lnTo>
                    <a:pt x="199897" y="384535"/>
                  </a:lnTo>
                  <a:lnTo>
                    <a:pt x="230021" y="354808"/>
                  </a:lnTo>
                  <a:lnTo>
                    <a:pt x="261975" y="326005"/>
                  </a:lnTo>
                  <a:lnTo>
                    <a:pt x="295702" y="298162"/>
                  </a:lnTo>
                  <a:lnTo>
                    <a:pt x="331147" y="271317"/>
                  </a:lnTo>
                  <a:lnTo>
                    <a:pt x="368255" y="245506"/>
                  </a:lnTo>
                  <a:lnTo>
                    <a:pt x="406971" y="220767"/>
                  </a:lnTo>
                  <a:lnTo>
                    <a:pt x="447238" y="197137"/>
                  </a:lnTo>
                  <a:lnTo>
                    <a:pt x="489002" y="174652"/>
                  </a:lnTo>
                  <a:lnTo>
                    <a:pt x="532207" y="153350"/>
                  </a:lnTo>
                  <a:lnTo>
                    <a:pt x="576797" y="133267"/>
                  </a:lnTo>
                  <a:lnTo>
                    <a:pt x="622717" y="114441"/>
                  </a:lnTo>
                  <a:lnTo>
                    <a:pt x="669912" y="96908"/>
                  </a:lnTo>
                  <a:lnTo>
                    <a:pt x="718325" y="80706"/>
                  </a:lnTo>
                  <a:lnTo>
                    <a:pt x="767903" y="65871"/>
                  </a:lnTo>
                  <a:lnTo>
                    <a:pt x="818588" y="52441"/>
                  </a:lnTo>
                  <a:lnTo>
                    <a:pt x="870325" y="40452"/>
                  </a:lnTo>
                  <a:lnTo>
                    <a:pt x="923060" y="29942"/>
                  </a:lnTo>
                  <a:lnTo>
                    <a:pt x="976737" y="20947"/>
                  </a:lnTo>
                  <a:lnTo>
                    <a:pt x="1031299" y="13504"/>
                  </a:lnTo>
                  <a:lnTo>
                    <a:pt x="1086692" y="7651"/>
                  </a:lnTo>
                  <a:lnTo>
                    <a:pt x="1142860" y="3425"/>
                  </a:lnTo>
                  <a:lnTo>
                    <a:pt x="1199748" y="862"/>
                  </a:lnTo>
                  <a:lnTo>
                    <a:pt x="1257300" y="0"/>
                  </a:lnTo>
                  <a:lnTo>
                    <a:pt x="1314855" y="862"/>
                  </a:lnTo>
                  <a:lnTo>
                    <a:pt x="1371747" y="3425"/>
                  </a:lnTo>
                  <a:lnTo>
                    <a:pt x="1427918" y="7651"/>
                  </a:lnTo>
                  <a:lnTo>
                    <a:pt x="1483314" y="13504"/>
                  </a:lnTo>
                  <a:lnTo>
                    <a:pt x="1537878" y="20947"/>
                  </a:lnTo>
                  <a:lnTo>
                    <a:pt x="1591556" y="29942"/>
                  </a:lnTo>
                  <a:lnTo>
                    <a:pt x="1644293" y="40452"/>
                  </a:lnTo>
                  <a:lnTo>
                    <a:pt x="1696032" y="52441"/>
                  </a:lnTo>
                  <a:lnTo>
                    <a:pt x="1746718" y="65871"/>
                  </a:lnTo>
                  <a:lnTo>
                    <a:pt x="1796296" y="80706"/>
                  </a:lnTo>
                  <a:lnTo>
                    <a:pt x="1844710" y="96908"/>
                  </a:lnTo>
                  <a:lnTo>
                    <a:pt x="1891904" y="114441"/>
                  </a:lnTo>
                  <a:lnTo>
                    <a:pt x="1937824" y="133267"/>
                  </a:lnTo>
                  <a:lnTo>
                    <a:pt x="1982414" y="153350"/>
                  </a:lnTo>
                  <a:lnTo>
                    <a:pt x="2025619" y="174652"/>
                  </a:lnTo>
                  <a:lnTo>
                    <a:pt x="2067382" y="197137"/>
                  </a:lnTo>
                  <a:lnTo>
                    <a:pt x="2107648" y="220767"/>
                  </a:lnTo>
                  <a:lnTo>
                    <a:pt x="2146363" y="245506"/>
                  </a:lnTo>
                  <a:lnTo>
                    <a:pt x="2183470" y="271317"/>
                  </a:lnTo>
                  <a:lnTo>
                    <a:pt x="2218914" y="298162"/>
                  </a:lnTo>
                  <a:lnTo>
                    <a:pt x="2252640" y="326005"/>
                  </a:lnTo>
                  <a:lnTo>
                    <a:pt x="2284592" y="354808"/>
                  </a:lnTo>
                  <a:lnTo>
                    <a:pt x="2314714" y="384535"/>
                  </a:lnTo>
                  <a:lnTo>
                    <a:pt x="2342952" y="415148"/>
                  </a:lnTo>
                  <a:lnTo>
                    <a:pt x="2369249" y="446611"/>
                  </a:lnTo>
                  <a:lnTo>
                    <a:pt x="2393551" y="478887"/>
                  </a:lnTo>
                  <a:lnTo>
                    <a:pt x="2415801" y="511938"/>
                  </a:lnTo>
                  <a:lnTo>
                    <a:pt x="2435945" y="545728"/>
                  </a:lnTo>
                  <a:lnTo>
                    <a:pt x="2453927" y="580220"/>
                  </a:lnTo>
                  <a:lnTo>
                    <a:pt x="2469691" y="615376"/>
                  </a:lnTo>
                  <a:lnTo>
                    <a:pt x="2483182" y="651160"/>
                  </a:lnTo>
                  <a:lnTo>
                    <a:pt x="2503123" y="724463"/>
                  </a:lnTo>
                  <a:lnTo>
                    <a:pt x="2513306" y="799832"/>
                  </a:lnTo>
                  <a:lnTo>
                    <a:pt x="2514600" y="838200"/>
                  </a:lnTo>
                  <a:lnTo>
                    <a:pt x="2513306" y="876568"/>
                  </a:lnTo>
                  <a:lnTo>
                    <a:pt x="2509462" y="914493"/>
                  </a:lnTo>
                  <a:lnTo>
                    <a:pt x="2494344" y="988868"/>
                  </a:lnTo>
                  <a:lnTo>
                    <a:pt x="2469691" y="1061027"/>
                  </a:lnTo>
                  <a:lnTo>
                    <a:pt x="2453927" y="1096184"/>
                  </a:lnTo>
                  <a:lnTo>
                    <a:pt x="2435945" y="1130676"/>
                  </a:lnTo>
                  <a:lnTo>
                    <a:pt x="2415801" y="1164466"/>
                  </a:lnTo>
                  <a:lnTo>
                    <a:pt x="2393551" y="1197518"/>
                  </a:lnTo>
                  <a:lnTo>
                    <a:pt x="2369249" y="1229794"/>
                  </a:lnTo>
                  <a:lnTo>
                    <a:pt x="2342952" y="1261257"/>
                  </a:lnTo>
                  <a:lnTo>
                    <a:pt x="2314714" y="1291871"/>
                  </a:lnTo>
                  <a:lnTo>
                    <a:pt x="2284592" y="1321598"/>
                  </a:lnTo>
                  <a:lnTo>
                    <a:pt x="2252640" y="1350401"/>
                  </a:lnTo>
                  <a:lnTo>
                    <a:pt x="2218914" y="1378243"/>
                  </a:lnTo>
                  <a:lnTo>
                    <a:pt x="2183470" y="1405089"/>
                  </a:lnTo>
                  <a:lnTo>
                    <a:pt x="2146363" y="1430899"/>
                  </a:lnTo>
                  <a:lnTo>
                    <a:pt x="2107648" y="1455638"/>
                  </a:lnTo>
                  <a:lnTo>
                    <a:pt x="2067382" y="1479268"/>
                  </a:lnTo>
                  <a:lnTo>
                    <a:pt x="2025619" y="1501753"/>
                  </a:lnTo>
                  <a:lnTo>
                    <a:pt x="1982414" y="1523055"/>
                  </a:lnTo>
                  <a:lnTo>
                    <a:pt x="1937824" y="1543137"/>
                  </a:lnTo>
                  <a:lnTo>
                    <a:pt x="1891904" y="1561964"/>
                  </a:lnTo>
                  <a:lnTo>
                    <a:pt x="1844710" y="1579496"/>
                  </a:lnTo>
                  <a:lnTo>
                    <a:pt x="1796296" y="1595698"/>
                  </a:lnTo>
                  <a:lnTo>
                    <a:pt x="1746718" y="1610533"/>
                  </a:lnTo>
                  <a:lnTo>
                    <a:pt x="1696032" y="1623963"/>
                  </a:lnTo>
                  <a:lnTo>
                    <a:pt x="1644293" y="1635951"/>
                  </a:lnTo>
                  <a:lnTo>
                    <a:pt x="1591556" y="1646461"/>
                  </a:lnTo>
                  <a:lnTo>
                    <a:pt x="1537878" y="1655456"/>
                  </a:lnTo>
                  <a:lnTo>
                    <a:pt x="1483314" y="1662898"/>
                  </a:lnTo>
                  <a:lnTo>
                    <a:pt x="1427918" y="1668751"/>
                  </a:lnTo>
                  <a:lnTo>
                    <a:pt x="1371747" y="1672977"/>
                  </a:lnTo>
                  <a:lnTo>
                    <a:pt x="1314855" y="1675540"/>
                  </a:lnTo>
                  <a:lnTo>
                    <a:pt x="1257300" y="1676403"/>
                  </a:lnTo>
                  <a:lnTo>
                    <a:pt x="1199748" y="1675540"/>
                  </a:lnTo>
                  <a:lnTo>
                    <a:pt x="1142860" y="1672977"/>
                  </a:lnTo>
                  <a:lnTo>
                    <a:pt x="1086692" y="1668751"/>
                  </a:lnTo>
                  <a:lnTo>
                    <a:pt x="1031299" y="1662898"/>
                  </a:lnTo>
                  <a:lnTo>
                    <a:pt x="976737" y="1655456"/>
                  </a:lnTo>
                  <a:lnTo>
                    <a:pt x="923060" y="1646461"/>
                  </a:lnTo>
                  <a:lnTo>
                    <a:pt x="870325" y="1635951"/>
                  </a:lnTo>
                  <a:lnTo>
                    <a:pt x="818588" y="1623963"/>
                  </a:lnTo>
                  <a:lnTo>
                    <a:pt x="767903" y="1610533"/>
                  </a:lnTo>
                  <a:lnTo>
                    <a:pt x="718325" y="1595698"/>
                  </a:lnTo>
                  <a:lnTo>
                    <a:pt x="669912" y="1579496"/>
                  </a:lnTo>
                  <a:lnTo>
                    <a:pt x="622717" y="1561964"/>
                  </a:lnTo>
                  <a:lnTo>
                    <a:pt x="576797" y="1543137"/>
                  </a:lnTo>
                  <a:lnTo>
                    <a:pt x="532207" y="1523055"/>
                  </a:lnTo>
                  <a:lnTo>
                    <a:pt x="489002" y="1501753"/>
                  </a:lnTo>
                  <a:lnTo>
                    <a:pt x="447238" y="1479268"/>
                  </a:lnTo>
                  <a:lnTo>
                    <a:pt x="406971" y="1455638"/>
                  </a:lnTo>
                  <a:lnTo>
                    <a:pt x="368255" y="1430899"/>
                  </a:lnTo>
                  <a:lnTo>
                    <a:pt x="331147" y="1405089"/>
                  </a:lnTo>
                  <a:lnTo>
                    <a:pt x="295702" y="1378243"/>
                  </a:lnTo>
                  <a:lnTo>
                    <a:pt x="261975" y="1350401"/>
                  </a:lnTo>
                  <a:lnTo>
                    <a:pt x="230021" y="1321598"/>
                  </a:lnTo>
                  <a:lnTo>
                    <a:pt x="199897" y="1291871"/>
                  </a:lnTo>
                  <a:lnTo>
                    <a:pt x="171658" y="1261257"/>
                  </a:lnTo>
                  <a:lnTo>
                    <a:pt x="145360" y="1229794"/>
                  </a:lnTo>
                  <a:lnTo>
                    <a:pt x="121057" y="1197518"/>
                  </a:lnTo>
                  <a:lnTo>
                    <a:pt x="98805" y="1164466"/>
                  </a:lnTo>
                  <a:lnTo>
                    <a:pt x="78660" y="1130676"/>
                  </a:lnTo>
                  <a:lnTo>
                    <a:pt x="60677" y="1096184"/>
                  </a:lnTo>
                  <a:lnTo>
                    <a:pt x="44912" y="1061027"/>
                  </a:lnTo>
                  <a:lnTo>
                    <a:pt x="31420" y="1025243"/>
                  </a:lnTo>
                  <a:lnTo>
                    <a:pt x="11477" y="951939"/>
                  </a:lnTo>
                  <a:lnTo>
                    <a:pt x="1293" y="876568"/>
                  </a:lnTo>
                  <a:lnTo>
                    <a:pt x="0" y="83820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vi-VN"/>
            </a:p>
          </p:txBody>
        </p:sp>
      </p:grpSp>
      <p:sp>
        <p:nvSpPr>
          <p:cNvPr id="23560" name="object 10"/>
          <p:cNvSpPr txBox="1">
            <a:spLocks noChangeArrowheads="1"/>
          </p:cNvSpPr>
          <p:nvPr/>
        </p:nvSpPr>
        <p:spPr bwMode="auto">
          <a:xfrm>
            <a:off x="185738" y="5694363"/>
            <a:ext cx="2081212"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58750" indent="-1460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ts val="100"/>
              </a:spcBef>
              <a:buClrTx/>
              <a:buSzTx/>
              <a:buFontTx/>
              <a:buNone/>
            </a:pPr>
            <a:r>
              <a:rPr lang="en-US" altLang="en-US" sz="2000" b="1">
                <a:solidFill>
                  <a:srgbClr val="6600CC"/>
                </a:solidFill>
                <a:latin typeface="Times New Roman" panose="02020603050405020304" pitchFamily="18" charset="0"/>
                <a:cs typeface="Times New Roman" panose="02020603050405020304" pitchFamily="18" charset="0"/>
              </a:rPr>
              <a:t>Chum vại, bể nước  phải có nắp đậy</a:t>
            </a:r>
            <a:r>
              <a:rPr lang="en-US" altLang="en-US">
                <a:solidFill>
                  <a:srgbClr val="6600CC"/>
                </a:solidFill>
                <a:latin typeface="Times New Roman" panose="02020603050405020304" pitchFamily="18" charset="0"/>
                <a:cs typeface="Times New Roman" panose="02020603050405020304" pitchFamily="18" charset="0"/>
              </a:rPr>
              <a:t>.</a:t>
            </a:r>
            <a:endParaRPr lang="en-US" altLang="en-US">
              <a:solidFill>
                <a:schemeClr val="tx1"/>
              </a:solidFill>
              <a:latin typeface="Times New Roman" panose="02020603050405020304" pitchFamily="18" charset="0"/>
              <a:cs typeface="Times New Roman" panose="02020603050405020304" pitchFamily="18" charset="0"/>
            </a:endParaRPr>
          </a:p>
        </p:txBody>
      </p:sp>
      <p:sp>
        <p:nvSpPr>
          <p:cNvPr id="23561" name="object 11"/>
          <p:cNvSpPr txBox="1">
            <a:spLocks noChangeArrowheads="1"/>
          </p:cNvSpPr>
          <p:nvPr/>
        </p:nvSpPr>
        <p:spPr bwMode="auto">
          <a:xfrm>
            <a:off x="6858000" y="434975"/>
            <a:ext cx="192246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111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ts val="100"/>
              </a:spcBef>
              <a:buClrTx/>
              <a:buSzTx/>
              <a:buFontTx/>
              <a:buNone/>
            </a:pPr>
            <a:r>
              <a:rPr lang="en-US" altLang="en-US" sz="2000" b="1">
                <a:solidFill>
                  <a:schemeClr val="tx1"/>
                </a:solidFill>
                <a:latin typeface="Times New Roman" panose="02020603050405020304" pitchFamily="18" charset="0"/>
                <a:cs typeface="Times New Roman" panose="02020603050405020304" pitchFamily="18" charset="0"/>
              </a:rPr>
              <a:t>Lội qua sông suối  khi</a:t>
            </a:r>
            <a:r>
              <a:rPr lang="en-US" altLang="en-US" sz="2000" b="1">
                <a:solidFill>
                  <a:srgbClr val="FFFFFF"/>
                </a:solidFill>
                <a:latin typeface="Times New Roman" panose="02020603050405020304" pitchFamily="18" charset="0"/>
                <a:cs typeface="Times New Roman" panose="02020603050405020304" pitchFamily="18" charset="0"/>
              </a:rPr>
              <a:t> </a:t>
            </a:r>
            <a:r>
              <a:rPr lang="en-US" altLang="en-US" sz="2000" b="1">
                <a:solidFill>
                  <a:schemeClr val="tx1"/>
                </a:solidFill>
                <a:latin typeface="Times New Roman" panose="02020603050405020304" pitchFamily="18" charset="0"/>
                <a:cs typeface="Times New Roman" panose="02020603050405020304" pitchFamily="18" charset="0"/>
              </a:rPr>
              <a:t>trời mưa  giông bão</a:t>
            </a:r>
            <a:endParaRPr lang="en-US" altLang="en-US" sz="2000">
              <a:solidFill>
                <a:schemeClr val="tx1"/>
              </a:solidFill>
              <a:latin typeface="Times New Roman" panose="02020603050405020304" pitchFamily="18" charset="0"/>
              <a:cs typeface="Times New Roman" panose="02020603050405020304" pitchFamily="18" charset="0"/>
            </a:endParaRPr>
          </a:p>
        </p:txBody>
      </p:sp>
      <p:sp>
        <p:nvSpPr>
          <p:cNvPr id="23562" name="object 12"/>
          <p:cNvSpPr txBox="1">
            <a:spLocks noChangeArrowheads="1"/>
          </p:cNvSpPr>
          <p:nvPr/>
        </p:nvSpPr>
        <p:spPr bwMode="auto">
          <a:xfrm>
            <a:off x="6977063" y="1960563"/>
            <a:ext cx="16684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indent="555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ts val="100"/>
              </a:spcBef>
              <a:buClrTx/>
              <a:buSzTx/>
              <a:buFontTx/>
              <a:buNone/>
            </a:pPr>
            <a:r>
              <a:rPr lang="en-US" altLang="en-US" sz="2000" b="1">
                <a:solidFill>
                  <a:schemeClr val="tx1"/>
                </a:solidFill>
                <a:latin typeface="Times New Roman" panose="02020603050405020304" pitchFamily="18" charset="0"/>
                <a:cs typeface="Times New Roman" panose="02020603050405020304" pitchFamily="18" charset="0"/>
              </a:rPr>
              <a:t>Chơi đùa gần  ao hồ sông suối</a:t>
            </a:r>
            <a:endParaRPr lang="en-US" altLang="en-US" sz="2000">
              <a:solidFill>
                <a:schemeClr val="tx1"/>
              </a:solidFill>
              <a:latin typeface="Times New Roman" panose="02020603050405020304" pitchFamily="18" charset="0"/>
              <a:cs typeface="Times New Roman" panose="02020603050405020304" pitchFamily="18" charset="0"/>
            </a:endParaRPr>
          </a:p>
        </p:txBody>
      </p:sp>
      <p:sp>
        <p:nvSpPr>
          <p:cNvPr id="13" name="object 13"/>
          <p:cNvSpPr txBox="1"/>
          <p:nvPr/>
        </p:nvSpPr>
        <p:spPr>
          <a:xfrm>
            <a:off x="7261225" y="3751263"/>
            <a:ext cx="1468438" cy="636587"/>
          </a:xfrm>
          <a:prstGeom prst="rect">
            <a:avLst/>
          </a:prstGeom>
        </p:spPr>
        <p:txBody>
          <a:bodyPr lIns="0" tIns="12700" rIns="0" bIns="0">
            <a:spAutoFit/>
          </a:bodyPr>
          <a:lstStyle/>
          <a:p>
            <a:pPr marL="76200" eaLnBrk="1" hangingPunct="1">
              <a:spcBef>
                <a:spcPts val="100"/>
              </a:spcBef>
              <a:defRPr/>
            </a:pPr>
            <a:r>
              <a:rPr sz="2000" b="1" dirty="0">
                <a:latin typeface="Times New Roman"/>
                <a:cs typeface="Times New Roman"/>
              </a:rPr>
              <a:t>Đùa</a:t>
            </a:r>
            <a:r>
              <a:rPr sz="2000" b="1" spc="-40" dirty="0">
                <a:latin typeface="Times New Roman"/>
                <a:cs typeface="Times New Roman"/>
              </a:rPr>
              <a:t> </a:t>
            </a:r>
            <a:r>
              <a:rPr sz="2000" b="1" spc="-5" dirty="0">
                <a:latin typeface="Times New Roman"/>
                <a:cs typeface="Times New Roman"/>
              </a:rPr>
              <a:t>nghịch</a:t>
            </a:r>
            <a:endParaRPr sz="2000" dirty="0">
              <a:latin typeface="Times New Roman"/>
              <a:cs typeface="Times New Roman"/>
            </a:endParaRPr>
          </a:p>
          <a:p>
            <a:pPr marL="12700" eaLnBrk="1" hangingPunct="1">
              <a:spcBef>
                <a:spcPts val="5"/>
              </a:spcBef>
              <a:defRPr/>
            </a:pPr>
            <a:r>
              <a:rPr sz="2000" b="1" spc="-5" dirty="0">
                <a:latin typeface="Times New Roman"/>
                <a:cs typeface="Times New Roman"/>
              </a:rPr>
              <a:t>khi </a:t>
            </a:r>
            <a:r>
              <a:rPr sz="2000" b="1" dirty="0">
                <a:latin typeface="Times New Roman"/>
                <a:cs typeface="Times New Roman"/>
              </a:rPr>
              <a:t>đi</a:t>
            </a:r>
            <a:r>
              <a:rPr sz="2000" b="1" spc="-80" dirty="0">
                <a:latin typeface="Times New Roman"/>
                <a:cs typeface="Times New Roman"/>
              </a:rPr>
              <a:t> </a:t>
            </a:r>
            <a:r>
              <a:rPr sz="2000" b="1" dirty="0">
                <a:latin typeface="Times New Roman"/>
                <a:cs typeface="Times New Roman"/>
              </a:rPr>
              <a:t>thuyền</a:t>
            </a:r>
            <a:endParaRPr sz="2000" dirty="0">
              <a:latin typeface="Times New Roman"/>
              <a:cs typeface="Times New Roman"/>
            </a:endParaRPr>
          </a:p>
        </p:txBody>
      </p:sp>
      <p:sp>
        <p:nvSpPr>
          <p:cNvPr id="23564" name="object 14"/>
          <p:cNvSpPr txBox="1">
            <a:spLocks noChangeArrowheads="1"/>
          </p:cNvSpPr>
          <p:nvPr/>
        </p:nvSpPr>
        <p:spPr bwMode="auto">
          <a:xfrm>
            <a:off x="6477000" y="5273675"/>
            <a:ext cx="27432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374650" indent="-60325">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ts val="100"/>
              </a:spcBef>
              <a:buClrTx/>
              <a:buSzTx/>
              <a:buFontTx/>
              <a:buNone/>
            </a:pPr>
            <a:r>
              <a:rPr lang="en-US" altLang="en-US" sz="2000" b="1">
                <a:solidFill>
                  <a:schemeClr val="tx1"/>
                </a:solidFill>
                <a:latin typeface="Times New Roman" panose="02020603050405020304" pitchFamily="18" charset="0"/>
                <a:cs typeface="Times New Roman" panose="02020603050405020304" pitchFamily="18" charset="0"/>
              </a:rPr>
              <a:t>Tắm sông,  tắm biển khi</a:t>
            </a:r>
            <a:endParaRPr lang="en-US" altLang="en-US" sz="2000">
              <a:solidFill>
                <a:schemeClr val="tx1"/>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000" b="1">
                <a:solidFill>
                  <a:schemeClr val="tx1"/>
                </a:solidFill>
                <a:latin typeface="Times New Roman" panose="02020603050405020304" pitchFamily="18" charset="0"/>
                <a:cs typeface="Times New Roman" panose="02020603050405020304" pitchFamily="18" charset="0"/>
              </a:rPr>
              <a:t>không có ng</a:t>
            </a:r>
            <a:r>
              <a:rPr lang="vi-VN" altLang="en-US" sz="2000" b="1">
                <a:solidFill>
                  <a:schemeClr val="tx1"/>
                </a:solidFill>
                <a:latin typeface="Times New Roman" panose="02020603050405020304" pitchFamily="18" charset="0"/>
                <a:cs typeface="Times New Roman" panose="02020603050405020304" pitchFamily="18" charset="0"/>
              </a:rPr>
              <a:t>ươì</a:t>
            </a:r>
            <a:r>
              <a:rPr lang="en-US" altLang="en-US" sz="2000" b="1">
                <a:solidFill>
                  <a:schemeClr val="tx1"/>
                </a:solidFill>
                <a:latin typeface="Times New Roman" panose="02020603050405020304" pitchFamily="18" charset="0"/>
                <a:cs typeface="Times New Roman" panose="02020603050405020304" pitchFamily="18" charset="0"/>
              </a:rPr>
              <a:t> lớn</a:t>
            </a:r>
            <a:endParaRPr lang="en-US" altLang="en-US" sz="2000">
              <a:solidFill>
                <a:schemeClr val="tx1"/>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000" b="1">
                <a:solidFill>
                  <a:schemeClr val="tx1"/>
                </a:solidFill>
                <a:latin typeface="Times New Roman" panose="02020603050405020304" pitchFamily="18" charset="0"/>
                <a:cs typeface="Times New Roman" panose="02020603050405020304" pitchFamily="18" charset="0"/>
              </a:rPr>
              <a:t>đi cùng</a:t>
            </a:r>
            <a:endParaRPr lang="en-US" altLang="en-US" sz="2000">
              <a:solidFill>
                <a:schemeClr val="tx1"/>
              </a:solidFill>
              <a:latin typeface="Times New Roman" panose="02020603050405020304" pitchFamily="18" charset="0"/>
              <a:cs typeface="Times New Roman" panose="02020603050405020304" pitchFamily="18" charset="0"/>
            </a:endParaRPr>
          </a:p>
        </p:txBody>
      </p:sp>
      <p:grpSp>
        <p:nvGrpSpPr>
          <p:cNvPr id="23565" name="object 15"/>
          <p:cNvGrpSpPr>
            <a:grpSpLocks/>
          </p:cNvGrpSpPr>
          <p:nvPr/>
        </p:nvGrpSpPr>
        <p:grpSpPr bwMode="auto">
          <a:xfrm>
            <a:off x="-36513" y="19050"/>
            <a:ext cx="7854951" cy="5645150"/>
            <a:chOff x="-6350" y="0"/>
            <a:chExt cx="7854950" cy="5645150"/>
          </a:xfrm>
        </p:grpSpPr>
        <p:sp>
          <p:nvSpPr>
            <p:cNvPr id="23571" name="object 16"/>
            <p:cNvSpPr>
              <a:spLocks/>
            </p:cNvSpPr>
            <p:nvPr/>
          </p:nvSpPr>
          <p:spPr bwMode="auto">
            <a:xfrm>
              <a:off x="6166231" y="1219199"/>
              <a:ext cx="1682750" cy="4419600"/>
            </a:xfrm>
            <a:custGeom>
              <a:avLst/>
              <a:gdLst>
                <a:gd name="T0" fmla="*/ 596519 w 1682750"/>
                <a:gd name="T1" fmla="*/ 83312 h 4419600"/>
                <a:gd name="T2" fmla="*/ 591489 w 1682750"/>
                <a:gd name="T3" fmla="*/ 59436 h 4419600"/>
                <a:gd name="T4" fmla="*/ 578993 w 1682750"/>
                <a:gd name="T5" fmla="*/ 0 h 4419600"/>
                <a:gd name="T6" fmla="*/ 522859 w 1682750"/>
                <a:gd name="T7" fmla="*/ 64008 h 4419600"/>
                <a:gd name="T8" fmla="*/ 552704 w 1682750"/>
                <a:gd name="T9" fmla="*/ 71843 h 4419600"/>
                <a:gd name="T10" fmla="*/ 0 w 1682750"/>
                <a:gd name="T11" fmla="*/ 1710944 h 4419600"/>
                <a:gd name="T12" fmla="*/ 11938 w 1682750"/>
                <a:gd name="T13" fmla="*/ 1714881 h 4419600"/>
                <a:gd name="T14" fmla="*/ 565048 w 1682750"/>
                <a:gd name="T15" fmla="*/ 75069 h 4419600"/>
                <a:gd name="T16" fmla="*/ 596519 w 1682750"/>
                <a:gd name="T17" fmla="*/ 83312 h 4419600"/>
                <a:gd name="T18" fmla="*/ 704850 w 1682750"/>
                <a:gd name="T19" fmla="*/ 4335399 h 4419600"/>
                <a:gd name="T20" fmla="*/ 674535 w 1682750"/>
                <a:gd name="T21" fmla="*/ 4345102 h 4419600"/>
                <a:gd name="T22" fmla="*/ 88265 w 1682750"/>
                <a:gd name="T23" fmla="*/ 2512695 h 4419600"/>
                <a:gd name="T24" fmla="*/ 76073 w 1682750"/>
                <a:gd name="T25" fmla="*/ 2516517 h 4419600"/>
                <a:gd name="T26" fmla="*/ 662495 w 1682750"/>
                <a:gd name="T27" fmla="*/ 4348950 h 4419600"/>
                <a:gd name="T28" fmla="*/ 632206 w 1682750"/>
                <a:gd name="T29" fmla="*/ 4358640 h 4419600"/>
                <a:gd name="T30" fmla="*/ 691769 w 1682750"/>
                <a:gd name="T31" fmla="*/ 4419600 h 4419600"/>
                <a:gd name="T32" fmla="*/ 700862 w 1682750"/>
                <a:gd name="T33" fmla="*/ 4361053 h 4419600"/>
                <a:gd name="T34" fmla="*/ 704850 w 1682750"/>
                <a:gd name="T35" fmla="*/ 4335399 h 4419600"/>
                <a:gd name="T36" fmla="*/ 1529969 w 1682750"/>
                <a:gd name="T37" fmla="*/ 1600200 h 4419600"/>
                <a:gd name="T38" fmla="*/ 1445387 w 1682750"/>
                <a:gd name="T39" fmla="*/ 1610741 h 4419600"/>
                <a:gd name="T40" fmla="*/ 1463040 w 1682750"/>
                <a:gd name="T41" fmla="*/ 1637207 h 4419600"/>
                <a:gd name="T42" fmla="*/ 1069213 w 1682750"/>
                <a:gd name="T43" fmla="*/ 1899666 h 4419600"/>
                <a:gd name="T44" fmla="*/ 1076325 w 1682750"/>
                <a:gd name="T45" fmla="*/ 1910334 h 4419600"/>
                <a:gd name="T46" fmla="*/ 1470101 w 1682750"/>
                <a:gd name="T47" fmla="*/ 1647786 h 4419600"/>
                <a:gd name="T48" fmla="*/ 1487678 w 1682750"/>
                <a:gd name="T49" fmla="*/ 1674114 h 4419600"/>
                <a:gd name="T50" fmla="*/ 1512811 w 1682750"/>
                <a:gd name="T51" fmla="*/ 1630172 h 4419600"/>
                <a:gd name="T52" fmla="*/ 1529969 w 1682750"/>
                <a:gd name="T53" fmla="*/ 1600200 h 4419600"/>
                <a:gd name="T54" fmla="*/ 1682369 w 1682750"/>
                <a:gd name="T55" fmla="*/ 2209800 h 4419600"/>
                <a:gd name="T56" fmla="*/ 1665008 w 1682750"/>
                <a:gd name="T57" fmla="*/ 2183765 h 4419600"/>
                <a:gd name="T58" fmla="*/ 1635125 w 1682750"/>
                <a:gd name="T59" fmla="*/ 2138934 h 4419600"/>
                <a:gd name="T60" fmla="*/ 1619338 w 1682750"/>
                <a:gd name="T61" fmla="*/ 2166518 h 4419600"/>
                <a:gd name="T62" fmla="*/ 1152144 w 1682750"/>
                <a:gd name="T63" fmla="*/ 1899539 h 4419600"/>
                <a:gd name="T64" fmla="*/ 1145794 w 1682750"/>
                <a:gd name="T65" fmla="*/ 1910461 h 4419600"/>
                <a:gd name="T66" fmla="*/ 1613065 w 1682750"/>
                <a:gd name="T67" fmla="*/ 2177491 h 4419600"/>
                <a:gd name="T68" fmla="*/ 1597279 w 1682750"/>
                <a:gd name="T69" fmla="*/ 2205101 h 4419600"/>
                <a:gd name="T70" fmla="*/ 1682369 w 1682750"/>
                <a:gd name="T71" fmla="*/ 2209800 h 4419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82750" h="4419600">
                  <a:moveTo>
                    <a:pt x="596519" y="83312"/>
                  </a:moveTo>
                  <a:lnTo>
                    <a:pt x="591489" y="59436"/>
                  </a:lnTo>
                  <a:lnTo>
                    <a:pt x="578993" y="0"/>
                  </a:lnTo>
                  <a:lnTo>
                    <a:pt x="522859" y="64008"/>
                  </a:lnTo>
                  <a:lnTo>
                    <a:pt x="552704" y="71843"/>
                  </a:lnTo>
                  <a:lnTo>
                    <a:pt x="0" y="1710944"/>
                  </a:lnTo>
                  <a:lnTo>
                    <a:pt x="11938" y="1714881"/>
                  </a:lnTo>
                  <a:lnTo>
                    <a:pt x="565048" y="75069"/>
                  </a:lnTo>
                  <a:lnTo>
                    <a:pt x="596519" y="83312"/>
                  </a:lnTo>
                  <a:close/>
                </a:path>
                <a:path w="1682750" h="4419600">
                  <a:moveTo>
                    <a:pt x="704850" y="4335399"/>
                  </a:moveTo>
                  <a:lnTo>
                    <a:pt x="674535" y="4345102"/>
                  </a:lnTo>
                  <a:lnTo>
                    <a:pt x="88265" y="2512695"/>
                  </a:lnTo>
                  <a:lnTo>
                    <a:pt x="76073" y="2516517"/>
                  </a:lnTo>
                  <a:lnTo>
                    <a:pt x="662495" y="4348950"/>
                  </a:lnTo>
                  <a:lnTo>
                    <a:pt x="632206" y="4358640"/>
                  </a:lnTo>
                  <a:lnTo>
                    <a:pt x="691769" y="4419600"/>
                  </a:lnTo>
                  <a:lnTo>
                    <a:pt x="700862" y="4361053"/>
                  </a:lnTo>
                  <a:lnTo>
                    <a:pt x="704850" y="4335399"/>
                  </a:lnTo>
                  <a:close/>
                </a:path>
                <a:path w="1682750" h="4419600">
                  <a:moveTo>
                    <a:pt x="1529969" y="1600200"/>
                  </a:moveTo>
                  <a:lnTo>
                    <a:pt x="1445387" y="1610741"/>
                  </a:lnTo>
                  <a:lnTo>
                    <a:pt x="1463040" y="1637207"/>
                  </a:lnTo>
                  <a:lnTo>
                    <a:pt x="1069213" y="1899666"/>
                  </a:lnTo>
                  <a:lnTo>
                    <a:pt x="1076325" y="1910334"/>
                  </a:lnTo>
                  <a:lnTo>
                    <a:pt x="1470101" y="1647786"/>
                  </a:lnTo>
                  <a:lnTo>
                    <a:pt x="1487678" y="1674114"/>
                  </a:lnTo>
                  <a:lnTo>
                    <a:pt x="1512811" y="1630172"/>
                  </a:lnTo>
                  <a:lnTo>
                    <a:pt x="1529969" y="1600200"/>
                  </a:lnTo>
                  <a:close/>
                </a:path>
                <a:path w="1682750" h="4419600">
                  <a:moveTo>
                    <a:pt x="1682369" y="2209800"/>
                  </a:moveTo>
                  <a:lnTo>
                    <a:pt x="1665008" y="2183765"/>
                  </a:lnTo>
                  <a:lnTo>
                    <a:pt x="1635125" y="2138934"/>
                  </a:lnTo>
                  <a:lnTo>
                    <a:pt x="1619338" y="2166518"/>
                  </a:lnTo>
                  <a:lnTo>
                    <a:pt x="1152144" y="1899539"/>
                  </a:lnTo>
                  <a:lnTo>
                    <a:pt x="1145794" y="1910461"/>
                  </a:lnTo>
                  <a:lnTo>
                    <a:pt x="1613065" y="2177491"/>
                  </a:lnTo>
                  <a:lnTo>
                    <a:pt x="1597279" y="2205101"/>
                  </a:lnTo>
                  <a:lnTo>
                    <a:pt x="1682369" y="2209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vi-VN"/>
            </a:p>
          </p:txBody>
        </p:sp>
        <p:sp>
          <p:nvSpPr>
            <p:cNvPr id="23572" name="object 17"/>
            <p:cNvSpPr>
              <a:spLocks noChangeArrowheads="1"/>
            </p:cNvSpPr>
            <p:nvPr/>
          </p:nvSpPr>
          <p:spPr bwMode="auto">
            <a:xfrm>
              <a:off x="-6350" y="0"/>
              <a:ext cx="2451100" cy="51943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grpSp>
      <p:sp>
        <p:nvSpPr>
          <p:cNvPr id="23566" name="object 18"/>
          <p:cNvSpPr txBox="1">
            <a:spLocks noChangeArrowheads="1"/>
          </p:cNvSpPr>
          <p:nvPr/>
        </p:nvSpPr>
        <p:spPr bwMode="auto">
          <a:xfrm>
            <a:off x="496888" y="434975"/>
            <a:ext cx="153511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ts val="100"/>
              </a:spcBef>
              <a:buClrTx/>
              <a:buSzTx/>
              <a:buFontTx/>
              <a:buNone/>
            </a:pPr>
            <a:r>
              <a:rPr lang="en-US" altLang="en-US" sz="2000" b="1">
                <a:solidFill>
                  <a:srgbClr val="6600CC"/>
                </a:solidFill>
                <a:latin typeface="Times New Roman" panose="02020603050405020304" pitchFamily="18" charset="0"/>
                <a:cs typeface="Times New Roman" panose="02020603050405020304" pitchFamily="18" charset="0"/>
              </a:rPr>
              <a:t>Giếng n</a:t>
            </a:r>
            <a:r>
              <a:rPr lang="vi-VN" altLang="en-US" sz="2000" b="1">
                <a:solidFill>
                  <a:srgbClr val="6600CC"/>
                </a:solidFill>
                <a:latin typeface="Times New Roman" panose="02020603050405020304" pitchFamily="18" charset="0"/>
                <a:cs typeface="Times New Roman" panose="02020603050405020304" pitchFamily="18" charset="0"/>
              </a:rPr>
              <a:t>ứơc</a:t>
            </a:r>
            <a:r>
              <a:rPr lang="en-US" altLang="en-US" sz="2000" b="1">
                <a:solidFill>
                  <a:srgbClr val="6600CC"/>
                </a:solidFill>
                <a:latin typeface="Times New Roman" panose="02020603050405020304" pitchFamily="18" charset="0"/>
                <a:cs typeface="Times New Roman" panose="02020603050405020304" pitchFamily="18" charset="0"/>
              </a:rPr>
              <a:t>  xây thành cao  có nắp đậy</a:t>
            </a:r>
            <a:endParaRPr lang="en-US" altLang="en-US" sz="2000">
              <a:solidFill>
                <a:schemeClr val="tx1"/>
              </a:solidFill>
              <a:latin typeface="Times New Roman" panose="02020603050405020304" pitchFamily="18" charset="0"/>
              <a:cs typeface="Times New Roman" panose="02020603050405020304" pitchFamily="18" charset="0"/>
            </a:endParaRPr>
          </a:p>
        </p:txBody>
      </p:sp>
      <p:sp>
        <p:nvSpPr>
          <p:cNvPr id="23567" name="object 19"/>
          <p:cNvSpPr txBox="1">
            <a:spLocks noChangeArrowheads="1"/>
          </p:cNvSpPr>
          <p:nvPr/>
        </p:nvSpPr>
        <p:spPr bwMode="auto">
          <a:xfrm>
            <a:off x="47625" y="3713163"/>
            <a:ext cx="2344738"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ts val="100"/>
              </a:spcBef>
              <a:buClrTx/>
              <a:buSzTx/>
              <a:buFontTx/>
              <a:buNone/>
            </a:pPr>
            <a:r>
              <a:rPr lang="en-US" altLang="en-US" sz="2000" b="1">
                <a:solidFill>
                  <a:srgbClr val="6600CC"/>
                </a:solidFill>
                <a:latin typeface="Times New Roman" panose="02020603050405020304" pitchFamily="18" charset="0"/>
                <a:cs typeface="Times New Roman" panose="02020603050405020304" pitchFamily="18" charset="0"/>
              </a:rPr>
              <a:t>Tập bơi khi</a:t>
            </a:r>
            <a:endParaRPr lang="en-US" altLang="en-US" sz="2000">
              <a:solidFill>
                <a:schemeClr val="tx1"/>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000" b="1">
                <a:solidFill>
                  <a:srgbClr val="6600CC"/>
                </a:solidFill>
                <a:latin typeface="Times New Roman" panose="02020603050405020304" pitchFamily="18" charset="0"/>
                <a:cs typeface="Times New Roman" panose="02020603050405020304" pitchFamily="18" charset="0"/>
              </a:rPr>
              <a:t>có người lớn và có đủ  phương tiện</a:t>
            </a:r>
            <a:endParaRPr lang="en-US" altLang="en-US" sz="2000">
              <a:solidFill>
                <a:schemeClr val="tx1"/>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000" b="1">
                <a:solidFill>
                  <a:srgbClr val="6600CC"/>
                </a:solidFill>
                <a:latin typeface="Times New Roman" panose="02020603050405020304" pitchFamily="18" charset="0"/>
                <a:cs typeface="Times New Roman" panose="02020603050405020304" pitchFamily="18" charset="0"/>
              </a:rPr>
              <a:t>cứu hộ</a:t>
            </a:r>
            <a:endParaRPr lang="en-US" altLang="en-US" sz="2000">
              <a:solidFill>
                <a:schemeClr val="tx1"/>
              </a:solidFill>
              <a:latin typeface="Times New Roman" panose="02020603050405020304" pitchFamily="18" charset="0"/>
              <a:cs typeface="Times New Roman" panose="02020603050405020304" pitchFamily="18" charset="0"/>
            </a:endParaRPr>
          </a:p>
        </p:txBody>
      </p:sp>
      <p:sp>
        <p:nvSpPr>
          <p:cNvPr id="23568" name="object 20"/>
          <p:cNvSpPr txBox="1">
            <a:spLocks noChangeArrowheads="1"/>
          </p:cNvSpPr>
          <p:nvPr/>
        </p:nvSpPr>
        <p:spPr bwMode="auto">
          <a:xfrm>
            <a:off x="163513" y="1922463"/>
            <a:ext cx="159226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ts val="100"/>
              </a:spcBef>
              <a:buClrTx/>
              <a:buSzTx/>
              <a:buFontTx/>
              <a:buNone/>
            </a:pPr>
            <a:r>
              <a:rPr lang="en-US" altLang="en-US" sz="2000" b="1">
                <a:solidFill>
                  <a:srgbClr val="6600CC"/>
                </a:solidFill>
                <a:latin typeface="Times New Roman" panose="02020603050405020304" pitchFamily="18" charset="0"/>
                <a:cs typeface="Times New Roman" panose="02020603050405020304" pitchFamily="18" charset="0"/>
              </a:rPr>
              <a:t>Chấp hành tốt  các quy định  về giao thông  đường thủy</a:t>
            </a:r>
            <a:endParaRPr lang="en-US" altLang="en-US" sz="2000">
              <a:solidFill>
                <a:schemeClr val="tx1"/>
              </a:solidFill>
              <a:latin typeface="Times New Roman" panose="02020603050405020304" pitchFamily="18" charset="0"/>
              <a:cs typeface="Times New Roman" panose="02020603050405020304" pitchFamily="18" charset="0"/>
            </a:endParaRPr>
          </a:p>
        </p:txBody>
      </p:sp>
      <p:sp>
        <p:nvSpPr>
          <p:cNvPr id="23569" name="object 21"/>
          <p:cNvSpPr>
            <a:spLocks/>
          </p:cNvSpPr>
          <p:nvPr/>
        </p:nvSpPr>
        <p:spPr bwMode="auto">
          <a:xfrm>
            <a:off x="1905000" y="1295400"/>
            <a:ext cx="1377950" cy="4419600"/>
          </a:xfrm>
          <a:custGeom>
            <a:avLst/>
            <a:gdLst>
              <a:gd name="T0" fmla="*/ 235033 w 1377314"/>
              <a:gd name="T1" fmla="*/ 2060702 h 4419600"/>
              <a:gd name="T2" fmla="*/ 224066 w 1377314"/>
              <a:gd name="T3" fmla="*/ 2054098 h 4419600"/>
              <a:gd name="T4" fmla="*/ 33887 w 1377314"/>
              <a:gd name="T5" fmla="*/ 2369807 h 4419600"/>
              <a:gd name="T6" fmla="*/ 6504 w 1377314"/>
              <a:gd name="T7" fmla="*/ 2353437 h 4419600"/>
              <a:gd name="T8" fmla="*/ 0 w 1377314"/>
              <a:gd name="T9" fmla="*/ 2438400 h 4419600"/>
              <a:gd name="T10" fmla="*/ 72179 w 1377314"/>
              <a:gd name="T11" fmla="*/ 2392680 h 4419600"/>
              <a:gd name="T12" fmla="*/ 63037 w 1377314"/>
              <a:gd name="T13" fmla="*/ 2387219 h 4419600"/>
              <a:gd name="T14" fmla="*/ 44816 w 1377314"/>
              <a:gd name="T15" fmla="*/ 2376335 h 4419600"/>
              <a:gd name="T16" fmla="*/ 235033 w 1377314"/>
              <a:gd name="T17" fmla="*/ 2060702 h 4419600"/>
              <a:gd name="T18" fmla="*/ 387049 w 1377314"/>
              <a:gd name="T19" fmla="*/ 1290955 h 4419600"/>
              <a:gd name="T20" fmla="*/ 135101 w 1377314"/>
              <a:gd name="T21" fmla="*/ 1039952 h 4419600"/>
              <a:gd name="T22" fmla="*/ 144105 w 1377314"/>
              <a:gd name="T23" fmla="*/ 1030986 h 4419600"/>
              <a:gd name="T24" fmla="*/ 157628 w 1377314"/>
              <a:gd name="T25" fmla="*/ 1017524 h 4419600"/>
              <a:gd name="T26" fmla="*/ 76515 w 1377314"/>
              <a:gd name="T27" fmla="*/ 990600 h 4419600"/>
              <a:gd name="T28" fmla="*/ 103556 w 1377314"/>
              <a:gd name="T29" fmla="*/ 1071372 h 4419600"/>
              <a:gd name="T30" fmla="*/ 126061 w 1377314"/>
              <a:gd name="T31" fmla="*/ 1048956 h 4419600"/>
              <a:gd name="T32" fmla="*/ 378122 w 1377314"/>
              <a:gd name="T33" fmla="*/ 1299845 h 4419600"/>
              <a:gd name="T34" fmla="*/ 387049 w 1377314"/>
              <a:gd name="T35" fmla="*/ 1290955 h 4419600"/>
              <a:gd name="T36" fmla="*/ 1305767 w 1377314"/>
              <a:gd name="T37" fmla="*/ 1367663 h 4419600"/>
              <a:gd name="T38" fmla="*/ 281521 w 1377314"/>
              <a:gd name="T39" fmla="*/ 56273 h 4419600"/>
              <a:gd name="T40" fmla="*/ 294439 w 1377314"/>
              <a:gd name="T41" fmla="*/ 46228 h 4419600"/>
              <a:gd name="T42" fmla="*/ 306705 w 1377314"/>
              <a:gd name="T43" fmla="*/ 36703 h 4419600"/>
              <a:gd name="T44" fmla="*/ 229554 w 1377314"/>
              <a:gd name="T45" fmla="*/ 0 h 4419600"/>
              <a:gd name="T46" fmla="*/ 246386 w 1377314"/>
              <a:gd name="T47" fmla="*/ 83566 h 4419600"/>
              <a:gd name="T48" fmla="*/ 271482 w 1377314"/>
              <a:gd name="T49" fmla="*/ 64071 h 4419600"/>
              <a:gd name="T50" fmla="*/ 1295820 w 1377314"/>
              <a:gd name="T51" fmla="*/ 1375537 h 4419600"/>
              <a:gd name="T52" fmla="*/ 1305767 w 1377314"/>
              <a:gd name="T53" fmla="*/ 1367663 h 4419600"/>
              <a:gd name="T54" fmla="*/ 1383049 w 1377314"/>
              <a:gd name="T55" fmla="*/ 2060194 h 4419600"/>
              <a:gd name="T56" fmla="*/ 1371572 w 1377314"/>
              <a:gd name="T57" fmla="*/ 2054606 h 4419600"/>
              <a:gd name="T58" fmla="*/ 257148 w 1377314"/>
              <a:gd name="T59" fmla="*/ 4348277 h 4419600"/>
              <a:gd name="T60" fmla="*/ 228402 w 1377314"/>
              <a:gd name="T61" fmla="*/ 4334408 h 4419600"/>
              <a:gd name="T62" fmla="*/ 229554 w 1377314"/>
              <a:gd name="T63" fmla="*/ 4419600 h 4419600"/>
              <a:gd name="T64" fmla="*/ 297270 w 1377314"/>
              <a:gd name="T65" fmla="*/ 4367606 h 4419600"/>
              <a:gd name="T66" fmla="*/ 292284 w 1377314"/>
              <a:gd name="T67" fmla="*/ 4365206 h 4419600"/>
              <a:gd name="T68" fmla="*/ 268628 w 1377314"/>
              <a:gd name="T69" fmla="*/ 4353814 h 4419600"/>
              <a:gd name="T70" fmla="*/ 1383049 w 1377314"/>
              <a:gd name="T71" fmla="*/ 2060194 h 4419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77314" h="4419600">
                <a:moveTo>
                  <a:pt x="234061" y="2060702"/>
                </a:moveTo>
                <a:lnTo>
                  <a:pt x="223139" y="2054098"/>
                </a:lnTo>
                <a:lnTo>
                  <a:pt x="33743" y="2369807"/>
                </a:lnTo>
                <a:lnTo>
                  <a:pt x="6477" y="2353437"/>
                </a:lnTo>
                <a:lnTo>
                  <a:pt x="0" y="2438400"/>
                </a:lnTo>
                <a:lnTo>
                  <a:pt x="71882" y="2392680"/>
                </a:lnTo>
                <a:lnTo>
                  <a:pt x="62776" y="2387219"/>
                </a:lnTo>
                <a:lnTo>
                  <a:pt x="44627" y="2376335"/>
                </a:lnTo>
                <a:lnTo>
                  <a:pt x="234061" y="2060702"/>
                </a:lnTo>
                <a:close/>
              </a:path>
              <a:path w="1377314" h="4419600">
                <a:moveTo>
                  <a:pt x="385445" y="1290955"/>
                </a:moveTo>
                <a:lnTo>
                  <a:pt x="134543" y="1039952"/>
                </a:lnTo>
                <a:lnTo>
                  <a:pt x="143510" y="1030986"/>
                </a:lnTo>
                <a:lnTo>
                  <a:pt x="156972" y="1017524"/>
                </a:lnTo>
                <a:lnTo>
                  <a:pt x="76200" y="990600"/>
                </a:lnTo>
                <a:lnTo>
                  <a:pt x="103124" y="1071372"/>
                </a:lnTo>
                <a:lnTo>
                  <a:pt x="125539" y="1048956"/>
                </a:lnTo>
                <a:lnTo>
                  <a:pt x="376555" y="1299845"/>
                </a:lnTo>
                <a:lnTo>
                  <a:pt x="385445" y="1290955"/>
                </a:lnTo>
                <a:close/>
              </a:path>
              <a:path w="1377314" h="4419600">
                <a:moveTo>
                  <a:pt x="1300353" y="1367663"/>
                </a:moveTo>
                <a:lnTo>
                  <a:pt x="280352" y="56273"/>
                </a:lnTo>
                <a:lnTo>
                  <a:pt x="293217" y="46228"/>
                </a:lnTo>
                <a:lnTo>
                  <a:pt x="305435" y="36703"/>
                </a:lnTo>
                <a:lnTo>
                  <a:pt x="228600" y="0"/>
                </a:lnTo>
                <a:lnTo>
                  <a:pt x="245364" y="83566"/>
                </a:lnTo>
                <a:lnTo>
                  <a:pt x="270357" y="64071"/>
                </a:lnTo>
                <a:lnTo>
                  <a:pt x="1290447" y="1375537"/>
                </a:lnTo>
                <a:lnTo>
                  <a:pt x="1300353" y="1367663"/>
                </a:lnTo>
                <a:close/>
              </a:path>
              <a:path w="1377314" h="4419600">
                <a:moveTo>
                  <a:pt x="1377315" y="2060194"/>
                </a:moveTo>
                <a:lnTo>
                  <a:pt x="1365885" y="2054606"/>
                </a:lnTo>
                <a:lnTo>
                  <a:pt x="256082" y="4348277"/>
                </a:lnTo>
                <a:lnTo>
                  <a:pt x="227457" y="4334408"/>
                </a:lnTo>
                <a:lnTo>
                  <a:pt x="228600" y="4419600"/>
                </a:lnTo>
                <a:lnTo>
                  <a:pt x="296037" y="4367606"/>
                </a:lnTo>
                <a:lnTo>
                  <a:pt x="291071" y="4365206"/>
                </a:lnTo>
                <a:lnTo>
                  <a:pt x="267512" y="4353814"/>
                </a:lnTo>
                <a:lnTo>
                  <a:pt x="1377315" y="2060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vi-VN"/>
          </a:p>
        </p:txBody>
      </p:sp>
      <p:sp>
        <p:nvSpPr>
          <p:cNvPr id="22" name="object 22"/>
          <p:cNvSpPr txBox="1"/>
          <p:nvPr/>
        </p:nvSpPr>
        <p:spPr>
          <a:xfrm>
            <a:off x="2743200" y="457200"/>
            <a:ext cx="3886200" cy="442913"/>
          </a:xfrm>
          <a:prstGeom prst="rect">
            <a:avLst/>
          </a:prstGeom>
          <a:ln w="12700">
            <a:solidFill>
              <a:srgbClr val="000000"/>
            </a:solidFill>
          </a:ln>
        </p:spPr>
        <p:txBody>
          <a:bodyPr lIns="0" tIns="73025" rIns="0" bIns="0">
            <a:spAutoFit/>
          </a:bodyPr>
          <a:lstStyle/>
          <a:p>
            <a:pPr marL="729615" eaLnBrk="1" hangingPunct="1">
              <a:spcBef>
                <a:spcPts val="575"/>
              </a:spcBef>
              <a:defRPr/>
            </a:pPr>
            <a:r>
              <a:rPr sz="2400" b="1" spc="-5" dirty="0">
                <a:solidFill>
                  <a:srgbClr val="FF0000"/>
                </a:solidFill>
                <a:latin typeface="Times New Roman"/>
                <a:cs typeface="Times New Roman"/>
              </a:rPr>
              <a:t>BẢN ĐỒ </a:t>
            </a:r>
            <a:r>
              <a:rPr sz="2400" b="1" spc="25" dirty="0">
                <a:solidFill>
                  <a:srgbClr val="FF0000"/>
                </a:solidFill>
                <a:latin typeface="Times New Roman"/>
                <a:cs typeface="Times New Roman"/>
              </a:rPr>
              <a:t>T</a:t>
            </a:r>
            <a:r>
              <a:rPr lang="en-US" sz="2400" b="1" spc="25" dirty="0">
                <a:solidFill>
                  <a:srgbClr val="FF0000"/>
                </a:solidFill>
                <a:latin typeface="Times New Roman"/>
                <a:cs typeface="Times New Roman"/>
              </a:rPr>
              <a:t>Ư</a:t>
            </a:r>
            <a:r>
              <a:rPr sz="2400" b="1" spc="-70" dirty="0">
                <a:solidFill>
                  <a:srgbClr val="FF0000"/>
                </a:solidFill>
                <a:latin typeface="Times New Roman"/>
                <a:cs typeface="Times New Roman"/>
              </a:rPr>
              <a:t> </a:t>
            </a:r>
            <a:r>
              <a:rPr sz="2400" b="1" spc="-5" dirty="0">
                <a:solidFill>
                  <a:srgbClr val="FF0000"/>
                </a:solidFill>
                <a:latin typeface="Times New Roman"/>
                <a:cs typeface="Times New Roman"/>
              </a:rPr>
              <a:t>DUY</a:t>
            </a:r>
            <a:endParaRPr sz="2400" dirty="0">
              <a:latin typeface="Times New Roman"/>
              <a:cs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alpha val="7059"/>
          </a:srgbClr>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1219200" y="152400"/>
            <a:ext cx="5029200" cy="838200"/>
          </a:xfrm>
        </p:spPr>
        <p:txBody>
          <a:bodyPr/>
          <a:lstStyle/>
          <a:p>
            <a:pPr algn="ctr" eaLnBrk="1" hangingPunct="1"/>
            <a:r>
              <a:rPr lang="en-US" altLang="vi-VN" sz="2400" b="1" smtClean="0">
                <a:solidFill>
                  <a:srgbClr val="FF0000"/>
                </a:solidFill>
                <a:latin typeface="Times New Roman" panose="02020603050405020304" pitchFamily="18" charset="0"/>
                <a:cs typeface="Times New Roman" panose="02020603050405020304" pitchFamily="18" charset="0"/>
              </a:rPr>
              <a:t>CÁC</a:t>
            </a:r>
            <a:r>
              <a:rPr lang="vi-VN" altLang="vi-VN" sz="2400" b="1" smtClean="0">
                <a:solidFill>
                  <a:srgbClr val="FF0000"/>
                </a:solidFill>
                <a:latin typeface="Times New Roman" panose="02020603050405020304" pitchFamily="18" charset="0"/>
                <a:cs typeface="Times New Roman" panose="02020603050405020304" pitchFamily="18" charset="0"/>
              </a:rPr>
              <a:t> BIỆN</a:t>
            </a:r>
            <a:r>
              <a:rPr lang="en-US" altLang="vi-VN" sz="2400" b="1" smtClean="0">
                <a:solidFill>
                  <a:srgbClr val="FF0000"/>
                </a:solidFill>
                <a:latin typeface="Times New Roman" panose="02020603050405020304" pitchFamily="18" charset="0"/>
                <a:cs typeface="Times New Roman" panose="02020603050405020304" pitchFamily="18" charset="0"/>
              </a:rPr>
              <a:t> </a:t>
            </a:r>
            <a:r>
              <a:rPr lang="vi-VN" altLang="vi-VN" sz="2400" b="1" smtClean="0">
                <a:solidFill>
                  <a:srgbClr val="FF0000"/>
                </a:solidFill>
                <a:latin typeface="Times New Roman" panose="02020603050405020304" pitchFamily="18" charset="0"/>
                <a:cs typeface="Times New Roman" panose="02020603050405020304" pitchFamily="18" charset="0"/>
              </a:rPr>
              <a:t>PHÁP </a:t>
            </a:r>
            <a:r>
              <a:rPr lang="en-US" altLang="vi-VN" sz="2400" b="1" smtClean="0">
                <a:solidFill>
                  <a:srgbClr val="FF0000"/>
                </a:solidFill>
                <a:latin typeface="Times New Roman" panose="02020603050405020304" pitchFamily="18" charset="0"/>
                <a:cs typeface="Times New Roman" panose="02020603050405020304" pitchFamily="18" charset="0"/>
              </a:rPr>
              <a:t>PHÒNG TRÁNH TAI NẠN ĐUỐI NƯỚC</a:t>
            </a:r>
          </a:p>
        </p:txBody>
      </p:sp>
      <p:sp>
        <p:nvSpPr>
          <p:cNvPr id="13315" name="Content Placeholder 2"/>
          <p:cNvSpPr>
            <a:spLocks noGrp="1"/>
          </p:cNvSpPr>
          <p:nvPr>
            <p:ph sz="half" idx="1"/>
          </p:nvPr>
        </p:nvSpPr>
        <p:spPr>
          <a:xfrm>
            <a:off x="114300" y="1143000"/>
            <a:ext cx="7239000" cy="5715000"/>
          </a:xfrm>
          <a:solidFill>
            <a:srgbClr val="00B0F0">
              <a:alpha val="15000"/>
            </a:srgbClr>
          </a:solidFill>
        </p:spPr>
        <p:txBody>
          <a:bodyPr>
            <a:noAutofit/>
          </a:bodyPr>
          <a:lstStyle/>
          <a:p>
            <a:pPr marL="514350" indent="-514350" algn="ctr" eaLnBrk="1" hangingPunct="1">
              <a:buFont typeface="Arial" panose="020B0604020202020204" pitchFamily="34" charset="0"/>
              <a:buNone/>
              <a:defRPr/>
            </a:pPr>
            <a:r>
              <a:rPr lang="en-US" altLang="vi-VN" sz="2400" b="1" u="sng" dirty="0" smtClean="0">
                <a:solidFill>
                  <a:srgbClr val="00B050"/>
                </a:solidFill>
                <a:latin typeface="Times New Roman" panose="02020603050405020304" pitchFamily="18" charset="0"/>
                <a:cs typeface="Times New Roman" panose="02020603050405020304" pitchFamily="18" charset="0"/>
              </a:rPr>
              <a:t>  Những điều nên làm</a:t>
            </a:r>
          </a:p>
          <a:p>
            <a:pPr marL="514350" indent="-514350" eaLnBrk="1" hangingPunct="1">
              <a:buFontTx/>
              <a:buChar char="-"/>
              <a:defRPr/>
            </a:pPr>
            <a:r>
              <a:rPr lang="en-US" altLang="vi-VN" sz="2400" dirty="0" err="1" smtClean="0">
                <a:solidFill>
                  <a:schemeClr val="tx1"/>
                </a:solidFill>
                <a:latin typeface="Times New Roman" panose="02020603050405020304" pitchFamily="18" charset="0"/>
                <a:cs typeface="Times New Roman" panose="02020603050405020304" pitchFamily="18" charset="0"/>
              </a:rPr>
              <a:t>Phát</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triển</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kỹ</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năng</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biết</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bơi</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và</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tập</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huấn</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sơ</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cấp</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đuối</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nước</a:t>
            </a:r>
            <a:r>
              <a:rPr lang="vi-VN" altLang="vi-VN" sz="2400" dirty="0">
                <a:solidFill>
                  <a:schemeClr val="tx1"/>
                </a:solidFill>
                <a:latin typeface="Times New Roman" panose="02020603050405020304" pitchFamily="18" charset="0"/>
                <a:cs typeface="Times New Roman" panose="02020603050405020304" pitchFamily="18" charset="0"/>
              </a:rPr>
              <a:t> </a:t>
            </a:r>
            <a:r>
              <a:rPr lang="vi-VN" altLang="vi-VN" sz="2400" dirty="0" smtClean="0">
                <a:solidFill>
                  <a:schemeClr val="tx1"/>
                </a:solidFill>
                <a:latin typeface="Times New Roman" panose="02020603050405020304" pitchFamily="18" charset="0"/>
                <a:cs typeface="Times New Roman" panose="02020603050405020304" pitchFamily="18" charset="0"/>
              </a:rPr>
              <a:t>cho CBGVNV, học sinh, cộng đồng. Công tác phối kết hợp giữa nhà trường và phụ huynh được quan tâm hơn (phổ cập bơi cho học sinh).</a:t>
            </a:r>
            <a:endParaRPr lang="en-US" altLang="vi-VN" sz="2400" dirty="0" smtClean="0">
              <a:solidFill>
                <a:schemeClr val="tx1"/>
              </a:solidFill>
              <a:latin typeface="Times New Roman" panose="02020603050405020304" pitchFamily="18" charset="0"/>
              <a:cs typeface="Times New Roman" panose="02020603050405020304" pitchFamily="18" charset="0"/>
            </a:endParaRPr>
          </a:p>
          <a:p>
            <a:pPr marL="514350" indent="-514350" eaLnBrk="1" hangingPunct="1">
              <a:buFontTx/>
              <a:buChar char="-"/>
              <a:defRPr/>
            </a:pPr>
            <a:r>
              <a:rPr lang="en-US" altLang="vi-VN" sz="2400" dirty="0" err="1" smtClean="0">
                <a:solidFill>
                  <a:schemeClr val="tx1"/>
                </a:solidFill>
                <a:latin typeface="Times New Roman" panose="02020603050405020304" pitchFamily="18" charset="0"/>
                <a:cs typeface="Times New Roman" panose="02020603050405020304" pitchFamily="18" charset="0"/>
              </a:rPr>
              <a:t>Khi</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bơi</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phải</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có</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người</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lớn</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cho</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phép</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giám</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sát</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bơi</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những</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nơi</a:t>
            </a:r>
            <a:r>
              <a:rPr lang="en-US" altLang="vi-VN" sz="2400" dirty="0" smtClean="0">
                <a:solidFill>
                  <a:schemeClr val="tx1"/>
                </a:solidFill>
                <a:latin typeface="Times New Roman" panose="02020603050405020304" pitchFamily="18" charset="0"/>
                <a:cs typeface="Times New Roman" panose="02020603050405020304" pitchFamily="18" charset="0"/>
              </a:rPr>
              <a:t> an </a:t>
            </a:r>
            <a:r>
              <a:rPr lang="en-US" altLang="vi-VN" sz="2400" dirty="0" err="1" smtClean="0">
                <a:solidFill>
                  <a:schemeClr val="tx1"/>
                </a:solidFill>
                <a:latin typeface="Times New Roman" panose="02020603050405020304" pitchFamily="18" charset="0"/>
                <a:cs typeface="Times New Roman" panose="02020603050405020304" pitchFamily="18" charset="0"/>
              </a:rPr>
              <a:t>toàn</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khởi</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động</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kỹ</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trước</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khi</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xuống</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nước</a:t>
            </a:r>
            <a:r>
              <a:rPr lang="en-US" altLang="vi-VN" sz="2400" dirty="0" smtClean="0">
                <a:solidFill>
                  <a:schemeClr val="tx1"/>
                </a:solidFill>
                <a:latin typeface="Times New Roman" panose="02020603050405020304" pitchFamily="18" charset="0"/>
                <a:cs typeface="Times New Roman" panose="02020603050405020304" pitchFamily="18" charset="0"/>
              </a:rPr>
              <a:t>.</a:t>
            </a:r>
          </a:p>
          <a:p>
            <a:pPr marL="514350" indent="-514350" eaLnBrk="1" hangingPunct="1">
              <a:buFontTx/>
              <a:buChar char="-"/>
              <a:defRPr/>
            </a:pPr>
            <a:r>
              <a:rPr lang="en-US" altLang="vi-VN" sz="2400" dirty="0" err="1" smtClean="0">
                <a:solidFill>
                  <a:schemeClr val="tx1"/>
                </a:solidFill>
                <a:latin typeface="Times New Roman" panose="02020603050405020304" pitchFamily="18" charset="0"/>
                <a:cs typeface="Times New Roman" panose="02020603050405020304" pitchFamily="18" charset="0"/>
              </a:rPr>
              <a:t>Lên</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bờ</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ngay</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khi</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trời</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tối</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mưa</a:t>
            </a:r>
            <a:r>
              <a:rPr lang="en-US" altLang="vi-VN" sz="2400" dirty="0" smtClean="0">
                <a:solidFill>
                  <a:schemeClr val="tx1"/>
                </a:solidFill>
                <a:latin typeface="Times New Roman" panose="02020603050405020304" pitchFamily="18" charset="0"/>
                <a:cs typeface="Times New Roman" panose="02020603050405020304" pitchFamily="18" charset="0"/>
              </a:rPr>
              <a:t> to, </a:t>
            </a:r>
            <a:r>
              <a:rPr lang="en-US" altLang="vi-VN" sz="2400" dirty="0" err="1" smtClean="0">
                <a:solidFill>
                  <a:schemeClr val="tx1"/>
                </a:solidFill>
                <a:latin typeface="Times New Roman" panose="02020603050405020304" pitchFamily="18" charset="0"/>
                <a:cs typeface="Times New Roman" panose="02020603050405020304" pitchFamily="18" charset="0"/>
              </a:rPr>
              <a:t>sấm</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chớp</a:t>
            </a:r>
            <a:r>
              <a:rPr lang="en-US" altLang="vi-VN" sz="2400" dirty="0" smtClean="0">
                <a:solidFill>
                  <a:schemeClr val="tx1"/>
                </a:solidFill>
                <a:latin typeface="Times New Roman" panose="02020603050405020304" pitchFamily="18" charset="0"/>
                <a:cs typeface="Times New Roman" panose="02020603050405020304" pitchFamily="18" charset="0"/>
              </a:rPr>
              <a:t>.</a:t>
            </a:r>
          </a:p>
          <a:p>
            <a:pPr marL="514350" indent="-514350" eaLnBrk="1" hangingPunct="1">
              <a:buFontTx/>
              <a:buChar char="-"/>
              <a:defRPr/>
            </a:pPr>
            <a:r>
              <a:rPr lang="en-US" altLang="vi-VN" sz="2400" dirty="0" err="1" smtClean="0">
                <a:solidFill>
                  <a:schemeClr val="tx1"/>
                </a:solidFill>
                <a:latin typeface="Times New Roman" panose="02020603050405020304" pitchFamily="18" charset="0"/>
                <a:cs typeface="Times New Roman" panose="02020603050405020304" pitchFamily="18" charset="0"/>
              </a:rPr>
              <a:t>Làm</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hàng</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rào</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chỗ</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ao</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hồ</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đậy</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miệng</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bể</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lu</a:t>
            </a:r>
            <a:r>
              <a:rPr lang="en-US" altLang="vi-VN" sz="2400" dirty="0" smtClean="0">
                <a:solidFill>
                  <a:schemeClr val="tx1"/>
                </a:solidFill>
                <a:latin typeface="Times New Roman" panose="02020603050405020304" pitchFamily="18" charset="0"/>
                <a:cs typeface="Times New Roman" panose="02020603050405020304" pitchFamily="18" charset="0"/>
              </a:rPr>
              <a:t>, </a:t>
            </a:r>
            <a:r>
              <a:rPr lang="en-US" altLang="vi-VN" sz="2400" dirty="0" err="1" smtClean="0">
                <a:solidFill>
                  <a:schemeClr val="tx1"/>
                </a:solidFill>
                <a:latin typeface="Times New Roman" panose="02020603050405020304" pitchFamily="18" charset="0"/>
                <a:cs typeface="Times New Roman" panose="02020603050405020304" pitchFamily="18" charset="0"/>
              </a:rPr>
              <a:t>giếng</a:t>
            </a:r>
            <a:endParaRPr lang="vi-VN" altLang="vi-VN" sz="2400" dirty="0" smtClean="0">
              <a:solidFill>
                <a:schemeClr val="tx1"/>
              </a:solidFill>
              <a:latin typeface="Times New Roman" panose="02020603050405020304" pitchFamily="18" charset="0"/>
              <a:cs typeface="Times New Roman" panose="02020603050405020304" pitchFamily="18" charset="0"/>
            </a:endParaRPr>
          </a:p>
          <a:p>
            <a:pPr marL="514350" indent="-514350" eaLnBrk="1" hangingPunct="1">
              <a:buFontTx/>
              <a:buChar char="-"/>
              <a:defRPr/>
            </a:pPr>
            <a:r>
              <a:rPr lang="vi-VN" altLang="vi-VN" sz="2400" dirty="0" smtClean="0">
                <a:solidFill>
                  <a:schemeClr val="tx1"/>
                </a:solidFill>
                <a:latin typeface="Times New Roman" panose="02020603050405020304" pitchFamily="18" charset="0"/>
                <a:cs typeface="Times New Roman" panose="02020603050405020304" pitchFamily="18" charset="0"/>
              </a:rPr>
              <a:t>Trang bị kiến thức xử lý tình huống khi gặp nạn nhân đuối nước:</a:t>
            </a:r>
          </a:p>
          <a:p>
            <a:pPr marL="0" indent="0" eaLnBrk="1" hangingPunct="1">
              <a:buFont typeface="Wingdings 3" panose="05040102010807070707" pitchFamily="18" charset="2"/>
              <a:buNone/>
              <a:defRPr/>
            </a:pPr>
            <a:endParaRPr lang="en-US" altLang="vi-VN" sz="2400"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5">
                                            <p:bg/>
                                          </p:spTgt>
                                        </p:tgtEl>
                                        <p:attrNameLst>
                                          <p:attrName>style.visibility</p:attrName>
                                        </p:attrNameLst>
                                      </p:cBhvr>
                                      <p:to>
                                        <p:strVal val="visible"/>
                                      </p:to>
                                    </p:set>
                                    <p:animEffect transition="in" filter="box(in)">
                                      <p:cBhvr>
                                        <p:cTn id="12" dur="500"/>
                                        <p:tgtEl>
                                          <p:spTgt spid="13315">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5">
                                            <p:txEl>
                                              <p:pRg st="0" end="0"/>
                                            </p:txEl>
                                          </p:spTgt>
                                        </p:tgtEl>
                                        <p:attrNameLst>
                                          <p:attrName>style.visibility</p:attrName>
                                        </p:attrNameLst>
                                      </p:cBhvr>
                                      <p:to>
                                        <p:strVal val="visible"/>
                                      </p:to>
                                    </p:set>
                                    <p:animEffect transition="in" filter="box(in)">
                                      <p:cBhvr>
                                        <p:cTn id="17" dur="500"/>
                                        <p:tgtEl>
                                          <p:spTgt spid="1331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5">
                                            <p:txEl>
                                              <p:pRg st="1" end="1"/>
                                            </p:txEl>
                                          </p:spTgt>
                                        </p:tgtEl>
                                        <p:attrNameLst>
                                          <p:attrName>style.visibility</p:attrName>
                                        </p:attrNameLst>
                                      </p:cBhvr>
                                      <p:to>
                                        <p:strVal val="visible"/>
                                      </p:to>
                                    </p:set>
                                    <p:animEffect transition="in" filter="box(in)">
                                      <p:cBhvr>
                                        <p:cTn id="22" dur="500"/>
                                        <p:tgtEl>
                                          <p:spTgt spid="1331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315">
                                            <p:txEl>
                                              <p:pRg st="2" end="2"/>
                                            </p:txEl>
                                          </p:spTgt>
                                        </p:tgtEl>
                                        <p:attrNameLst>
                                          <p:attrName>style.visibility</p:attrName>
                                        </p:attrNameLst>
                                      </p:cBhvr>
                                      <p:to>
                                        <p:strVal val="visible"/>
                                      </p:to>
                                    </p:set>
                                    <p:animEffect transition="in" filter="box(in)">
                                      <p:cBhvr>
                                        <p:cTn id="27" dur="500"/>
                                        <p:tgtEl>
                                          <p:spTgt spid="13315">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315">
                                            <p:txEl>
                                              <p:pRg st="3" end="3"/>
                                            </p:txEl>
                                          </p:spTgt>
                                        </p:tgtEl>
                                        <p:attrNameLst>
                                          <p:attrName>style.visibility</p:attrName>
                                        </p:attrNameLst>
                                      </p:cBhvr>
                                      <p:to>
                                        <p:strVal val="visible"/>
                                      </p:to>
                                    </p:set>
                                    <p:animEffect transition="in" filter="box(in)">
                                      <p:cBhvr>
                                        <p:cTn id="32" dur="500"/>
                                        <p:tgtEl>
                                          <p:spTgt spid="1331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315">
                                            <p:txEl>
                                              <p:pRg st="4" end="4"/>
                                            </p:txEl>
                                          </p:spTgt>
                                        </p:tgtEl>
                                        <p:attrNameLst>
                                          <p:attrName>style.visibility</p:attrName>
                                        </p:attrNameLst>
                                      </p:cBhvr>
                                      <p:to>
                                        <p:strVal val="visible"/>
                                      </p:to>
                                    </p:set>
                                    <p:animEffect transition="in" filter="box(in)">
                                      <p:cBhvr>
                                        <p:cTn id="37" dur="500"/>
                                        <p:tgtEl>
                                          <p:spTgt spid="1331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315">
                                            <p:txEl>
                                              <p:pRg st="5" end="5"/>
                                            </p:txEl>
                                          </p:spTgt>
                                        </p:tgtEl>
                                        <p:attrNameLst>
                                          <p:attrName>style.visibility</p:attrName>
                                        </p:attrNameLst>
                                      </p:cBhvr>
                                      <p:to>
                                        <p:strVal val="visible"/>
                                      </p:to>
                                    </p:set>
                                    <p:animEffect transition="in" filter="box(in)">
                                      <p:cBhvr>
                                        <p:cTn id="42"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alpha val="9019"/>
          </a:srgbClr>
        </a:soli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a:xfrm>
            <a:off x="1219200" y="152400"/>
            <a:ext cx="5029200" cy="838200"/>
          </a:xfrm>
        </p:spPr>
        <p:txBody>
          <a:bodyPr/>
          <a:lstStyle/>
          <a:p>
            <a:pPr algn="ctr" eaLnBrk="1" hangingPunct="1"/>
            <a:r>
              <a:rPr lang="en-US" altLang="vi-VN" sz="2400" b="1" smtClean="0">
                <a:solidFill>
                  <a:srgbClr val="FF0000"/>
                </a:solidFill>
                <a:latin typeface="Times New Roman" panose="02020603050405020304" pitchFamily="18" charset="0"/>
                <a:cs typeface="Times New Roman" panose="02020603050405020304" pitchFamily="18" charset="0"/>
              </a:rPr>
              <a:t>CÁC</a:t>
            </a:r>
            <a:r>
              <a:rPr lang="vi-VN" altLang="vi-VN" sz="2400" b="1" smtClean="0">
                <a:solidFill>
                  <a:srgbClr val="FF0000"/>
                </a:solidFill>
                <a:latin typeface="Times New Roman" panose="02020603050405020304" pitchFamily="18" charset="0"/>
                <a:cs typeface="Times New Roman" panose="02020603050405020304" pitchFamily="18" charset="0"/>
              </a:rPr>
              <a:t> BIỆN</a:t>
            </a:r>
            <a:r>
              <a:rPr lang="en-US" altLang="vi-VN" sz="2400" b="1" smtClean="0">
                <a:solidFill>
                  <a:srgbClr val="FF0000"/>
                </a:solidFill>
                <a:latin typeface="Times New Roman" panose="02020603050405020304" pitchFamily="18" charset="0"/>
                <a:cs typeface="Times New Roman" panose="02020603050405020304" pitchFamily="18" charset="0"/>
              </a:rPr>
              <a:t> </a:t>
            </a:r>
            <a:r>
              <a:rPr lang="vi-VN" altLang="vi-VN" sz="2400" b="1" smtClean="0">
                <a:solidFill>
                  <a:srgbClr val="FF0000"/>
                </a:solidFill>
                <a:latin typeface="Times New Roman" panose="02020603050405020304" pitchFamily="18" charset="0"/>
                <a:cs typeface="Times New Roman" panose="02020603050405020304" pitchFamily="18" charset="0"/>
              </a:rPr>
              <a:t>PHÁP </a:t>
            </a:r>
            <a:r>
              <a:rPr lang="en-US" altLang="vi-VN" sz="2400" b="1" smtClean="0">
                <a:solidFill>
                  <a:srgbClr val="FF0000"/>
                </a:solidFill>
                <a:latin typeface="Times New Roman" panose="02020603050405020304" pitchFamily="18" charset="0"/>
                <a:cs typeface="Times New Roman" panose="02020603050405020304" pitchFamily="18" charset="0"/>
              </a:rPr>
              <a:t>PHÒNG TRÁNH TAI NẠN ĐUỐI NƯỚC</a:t>
            </a:r>
          </a:p>
        </p:txBody>
      </p:sp>
      <p:sp>
        <p:nvSpPr>
          <p:cNvPr id="13315" name="Content Placeholder 2"/>
          <p:cNvSpPr>
            <a:spLocks noGrp="1"/>
          </p:cNvSpPr>
          <p:nvPr>
            <p:ph sz="half" idx="1"/>
          </p:nvPr>
        </p:nvSpPr>
        <p:spPr>
          <a:xfrm>
            <a:off x="304800" y="990600"/>
            <a:ext cx="7086600" cy="4789488"/>
          </a:xfrm>
        </p:spPr>
        <p:txBody>
          <a:bodyPr>
            <a:noAutofit/>
          </a:bodyPr>
          <a:lstStyle/>
          <a:p>
            <a:pPr marL="514350" indent="-514350" eaLnBrk="1" hangingPunct="1">
              <a:buFont typeface="Arial" panose="020B0604020202020204" pitchFamily="34" charset="0"/>
              <a:buNone/>
              <a:defRPr/>
            </a:pPr>
            <a:r>
              <a:rPr lang="en-US" altLang="vi-VN" sz="2200" b="1" dirty="0">
                <a:solidFill>
                  <a:srgbClr val="00B050"/>
                </a:solidFill>
                <a:latin typeface="Times New Roman" panose="02020603050405020304" pitchFamily="18" charset="0"/>
                <a:cs typeface="Times New Roman" panose="02020603050405020304" pitchFamily="18" charset="0"/>
              </a:rPr>
              <a:t> </a:t>
            </a:r>
            <a:r>
              <a:rPr lang="en-US" altLang="vi-VN" sz="2200" b="1" dirty="0" smtClean="0">
                <a:solidFill>
                  <a:srgbClr val="00B050"/>
                </a:solidFill>
                <a:latin typeface="Times New Roman" panose="02020603050405020304" pitchFamily="18" charset="0"/>
                <a:cs typeface="Times New Roman" panose="02020603050405020304" pitchFamily="18" charset="0"/>
              </a:rPr>
              <a:t>                 </a:t>
            </a:r>
            <a:r>
              <a:rPr lang="en-US" altLang="vi-VN" sz="2800" b="1" dirty="0" smtClean="0">
                <a:solidFill>
                  <a:srgbClr val="00B050"/>
                </a:solidFill>
                <a:latin typeface="Times New Roman" panose="02020603050405020304" pitchFamily="18" charset="0"/>
                <a:cs typeface="Times New Roman" panose="02020603050405020304" pitchFamily="18" charset="0"/>
              </a:rPr>
              <a:t>Những điều nên làm</a:t>
            </a:r>
          </a:p>
          <a:p>
            <a:pPr marL="0" indent="0" eaLnBrk="1" hangingPunct="1">
              <a:buFont typeface="Wingdings 3" panose="05040102010807070707" pitchFamily="18" charset="2"/>
              <a:buNone/>
              <a:defRPr/>
            </a:pPr>
            <a:r>
              <a:rPr lang="vi-VN" altLang="vi-VN" sz="2200" dirty="0" smtClean="0">
                <a:solidFill>
                  <a:schemeClr val="tx1"/>
                </a:solidFill>
                <a:latin typeface="Times New Roman" panose="02020603050405020304" pitchFamily="18" charset="0"/>
                <a:cs typeface="Times New Roman" panose="02020603050405020304" pitchFamily="18" charset="0"/>
              </a:rPr>
              <a:t>- Trang bị kiến thức xử lý tình huống khi gặp nạn nhân đuối nước:</a:t>
            </a:r>
          </a:p>
          <a:p>
            <a:pPr marL="0" indent="0" eaLnBrk="1" hangingPunct="1">
              <a:buFont typeface="Wingdings 3" panose="05040102010807070707" pitchFamily="18" charset="2"/>
              <a:buNone/>
              <a:defRPr/>
            </a:pPr>
            <a:r>
              <a:rPr lang="vi-VN" altLang="vi-VN" sz="2200" dirty="0" smtClean="0">
                <a:solidFill>
                  <a:schemeClr val="tx1"/>
                </a:solidFill>
                <a:latin typeface="Times New Roman" panose="02020603050405020304" pitchFamily="18" charset="0"/>
                <a:cs typeface="Times New Roman" panose="02020603050405020304" pitchFamily="18" charset="0"/>
              </a:rPr>
              <a:t>+ Cứu trực tiếp với người biết bơi và có kĩ năng sơ cấp cứu khóa tay nạn nhân, tiếp cận từ phía sau, đưa nạn nhân vào bờ xử lý scc</a:t>
            </a:r>
          </a:p>
          <a:p>
            <a:pPr marL="0" indent="0" eaLnBrk="1" hangingPunct="1">
              <a:buFont typeface="Wingdings 3" panose="05040102010807070707" pitchFamily="18" charset="2"/>
              <a:buNone/>
              <a:defRPr/>
            </a:pPr>
            <a:r>
              <a:rPr lang="vi-VN" altLang="vi-VN" sz="2200" dirty="0" smtClean="0">
                <a:solidFill>
                  <a:schemeClr val="tx1"/>
                </a:solidFill>
                <a:latin typeface="Times New Roman" panose="02020603050405020304" pitchFamily="18" charset="0"/>
                <a:cs typeface="Times New Roman" panose="02020603050405020304" pitchFamily="18" charset="0"/>
              </a:rPr>
              <a:t>+Trường hợp không có khả năng cứu trực tiếp: Gọi người giúp, ném phao, dây, que gậy, quần áo, dép... Để kéo nạn nhân vào bờ.</a:t>
            </a:r>
          </a:p>
          <a:p>
            <a:pPr marL="0" indent="0" eaLnBrk="1" hangingPunct="1">
              <a:buFont typeface="Wingdings 3" panose="05040102010807070707" pitchFamily="18" charset="2"/>
              <a:buNone/>
              <a:defRPr/>
            </a:pPr>
            <a:r>
              <a:rPr lang="vi-VN" altLang="vi-VN" sz="2200" dirty="0" smtClean="0">
                <a:solidFill>
                  <a:schemeClr val="tx1"/>
                </a:solidFill>
                <a:latin typeface="Times New Roman" panose="02020603050405020304" pitchFamily="18" charset="0"/>
                <a:cs typeface="Times New Roman" panose="02020603050405020304" pitchFamily="18" charset="0"/>
              </a:rPr>
              <a:t>+ Nhà trường giám sát chặt chẽ công tác phòng chống TNTT, đặc biệt nhà vệ sinh không để xô chậu chứa nước. Dạy trẻ ghi nhớ các SĐT cấp cứu: 113,114,115, gặp trường hợp bạn đuối nước không cứu hội đồng mà phải hô gọi người ứng cứu, thực hiện các biện pháp cứu gián tiếp( nếu có thể)</a:t>
            </a:r>
          </a:p>
          <a:p>
            <a:pPr marL="0" indent="0" eaLnBrk="1" hangingPunct="1">
              <a:buFont typeface="Wingdings 3" panose="05040102010807070707" pitchFamily="18" charset="2"/>
              <a:buNone/>
              <a:defRPr/>
            </a:pPr>
            <a:endParaRPr lang="en-US" altLang="vi-VN" sz="2200"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ox(in)">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ox(in)">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box(in)">
                                      <p:cBhvr>
                                        <p:cTn id="22" dur="5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box(in)">
                                      <p:cBhvr>
                                        <p:cTn id="2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alpha val="14117"/>
          </a:srgbClr>
        </a:solidFill>
        <a:effectLst/>
      </p:bgPr>
    </p:bg>
    <p:spTree>
      <p:nvGrpSpPr>
        <p:cNvPr id="1" name=""/>
        <p:cNvGrpSpPr/>
        <p:nvPr/>
      </p:nvGrpSpPr>
      <p:grpSpPr>
        <a:xfrm>
          <a:off x="0" y="0"/>
          <a:ext cx="0" cy="0"/>
          <a:chOff x="0" y="0"/>
          <a:chExt cx="0" cy="0"/>
        </a:xfrm>
      </p:grpSpPr>
      <p:pic>
        <p:nvPicPr>
          <p:cNvPr id="3" name="7511889135332866606.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l="17203" t="8147" r="16362" b="8736"/>
          <a:stretch>
            <a:fillRect/>
          </a:stretch>
        </p:blipFill>
        <p:spPr bwMode="auto">
          <a:xfrm>
            <a:off x="381000" y="914400"/>
            <a:ext cx="6629400"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4"/>
          <p:cNvSpPr txBox="1">
            <a:spLocks noChangeArrowheads="1"/>
          </p:cNvSpPr>
          <p:nvPr/>
        </p:nvSpPr>
        <p:spPr bwMode="auto">
          <a:xfrm>
            <a:off x="381000" y="152400"/>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vi-VN" altLang="vi-VN" sz="2000" b="1">
                <a:solidFill>
                  <a:srgbClr val="FF0000"/>
                </a:solidFill>
                <a:latin typeface="Times New Roman" panose="02020603050405020304" pitchFamily="18" charset="0"/>
                <a:cs typeface="Times New Roman" panose="02020603050405020304" pitchFamily="18" charset="0"/>
              </a:rPr>
              <a:t>THÔNG ĐIỆP PHÒNG TRÁNH ĐUỐI NƯỚC CHO TRẺ EM</a:t>
            </a:r>
            <a:endParaRPr lang="en-US" altLang="vi-VN"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800"/>
                                        <p:tgtEl>
                                          <p:spTgt spid="8195"/>
                                        </p:tgtEl>
                                      </p:cBhvr>
                                    </p:animEffect>
                                    <p:anim calcmode="lin" valueType="num">
                                      <p:cBhvr>
                                        <p:cTn id="8" dur="800" fill="hold"/>
                                        <p:tgtEl>
                                          <p:spTgt spid="8195"/>
                                        </p:tgtEl>
                                        <p:attrNameLst>
                                          <p:attrName>ppt_x</p:attrName>
                                        </p:attrNameLst>
                                      </p:cBhvr>
                                      <p:tavLst>
                                        <p:tav tm="0">
                                          <p:val>
                                            <p:strVal val="#ppt_x"/>
                                          </p:val>
                                        </p:tav>
                                        <p:tav tm="100000">
                                          <p:val>
                                            <p:strVal val="#ppt_x"/>
                                          </p:val>
                                        </p:tav>
                                      </p:tavLst>
                                    </p:anim>
                                    <p:anim calcmode="lin" valueType="num">
                                      <p:cBhvr>
                                        <p:cTn id="9" dur="800" fill="hold"/>
                                        <p:tgtEl>
                                          <p:spTgt spid="819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3"/>
                </p:tgtEl>
              </p:cMediaNode>
            </p:video>
          </p:childTnLst>
        </p:cTn>
      </p:par>
    </p:tnLst>
    <p:bldLst>
      <p:bldP spid="819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alpha val="12941"/>
          </a:srgbClr>
        </a:solidFill>
        <a:effectLst/>
      </p:bgPr>
    </p:bg>
    <p:spTree>
      <p:nvGrpSpPr>
        <p:cNvPr id="1" name=""/>
        <p:cNvGrpSpPr/>
        <p:nvPr/>
      </p:nvGrpSpPr>
      <p:grpSpPr>
        <a:xfrm>
          <a:off x="0" y="0"/>
          <a:ext cx="0" cy="0"/>
          <a:chOff x="0" y="0"/>
          <a:chExt cx="0" cy="0"/>
        </a:xfrm>
      </p:grpSpPr>
      <p:sp>
        <p:nvSpPr>
          <p:cNvPr id="25603" name="Content Placeholder 2"/>
          <p:cNvSpPr>
            <a:spLocks noGrp="1"/>
          </p:cNvSpPr>
          <p:nvPr>
            <p:ph sz="half" idx="1"/>
          </p:nvPr>
        </p:nvSpPr>
        <p:spPr>
          <a:xfrm>
            <a:off x="228600" y="1806575"/>
            <a:ext cx="7239000" cy="5059363"/>
          </a:xfrm>
        </p:spPr>
        <p:txBody>
          <a:bodyPr/>
          <a:lstStyle/>
          <a:p>
            <a:pPr eaLnBrk="1" hangingPunct="1">
              <a:buFont typeface="Arial" panose="020B0604020202020204" pitchFamily="34" charset="0"/>
              <a:buNone/>
            </a:pPr>
            <a:r>
              <a:rPr lang="en-US" altLang="vi-VN" smtClean="0">
                <a:solidFill>
                  <a:srgbClr val="00B050"/>
                </a:solidFill>
              </a:rPr>
              <a:t>                   </a:t>
            </a:r>
            <a:r>
              <a:rPr lang="en-US" altLang="vi-VN" sz="2800" b="1" u="sng" smtClean="0">
                <a:solidFill>
                  <a:srgbClr val="00B050"/>
                </a:solidFill>
                <a:latin typeface="Times New Roman" panose="02020603050405020304" pitchFamily="18" charset="0"/>
                <a:cs typeface="Times New Roman" panose="02020603050405020304" pitchFamily="18" charset="0"/>
              </a:rPr>
              <a:t>Những điều không nên làm</a:t>
            </a:r>
          </a:p>
          <a:p>
            <a:pPr eaLnBrk="1" hangingPunct="1">
              <a:buFontTx/>
              <a:buChar char="-"/>
            </a:pPr>
            <a:r>
              <a:rPr lang="en-US" altLang="vi-VN" sz="2800" smtClean="0">
                <a:solidFill>
                  <a:schemeClr val="tx1"/>
                </a:solidFill>
                <a:latin typeface="Times New Roman" panose="02020603050405020304" pitchFamily="18" charset="0"/>
                <a:cs typeface="Times New Roman" panose="02020603050405020304" pitchFamily="18" charset="0"/>
              </a:rPr>
              <a:t>Không đi tắm ở sông suối ao hồ mà không có người lớn đi cùng.</a:t>
            </a:r>
          </a:p>
          <a:p>
            <a:pPr eaLnBrk="1" hangingPunct="1">
              <a:buFontTx/>
              <a:buChar char="-"/>
            </a:pPr>
            <a:r>
              <a:rPr lang="en-US" altLang="vi-VN" sz="2800" smtClean="0">
                <a:solidFill>
                  <a:schemeClr val="tx1"/>
                </a:solidFill>
                <a:latin typeface="Times New Roman" panose="02020603050405020304" pitchFamily="18" charset="0"/>
                <a:cs typeface="Times New Roman" panose="02020603050405020304" pitchFamily="18" charset="0"/>
              </a:rPr>
              <a:t>Không chơi đùa nghịch gần sông ao hồ… tránh bị ngã rơi xuống.</a:t>
            </a:r>
          </a:p>
          <a:p>
            <a:pPr eaLnBrk="1" hangingPunct="1">
              <a:buFontTx/>
              <a:buChar char="-"/>
            </a:pPr>
            <a:r>
              <a:rPr lang="en-US" altLang="vi-VN" sz="2800" smtClean="0">
                <a:solidFill>
                  <a:schemeClr val="tx1"/>
                </a:solidFill>
                <a:latin typeface="Times New Roman" panose="02020603050405020304" pitchFamily="18" charset="0"/>
                <a:cs typeface="Times New Roman" panose="02020603050405020304" pitchFamily="18" charset="0"/>
              </a:rPr>
              <a:t>Không tự ý điều khiển ghe, xuồng.</a:t>
            </a:r>
          </a:p>
          <a:p>
            <a:pPr eaLnBrk="1" hangingPunct="1">
              <a:buFontTx/>
              <a:buChar char="-"/>
            </a:pPr>
            <a:r>
              <a:rPr lang="en-US" altLang="vi-VN" sz="2800" smtClean="0">
                <a:solidFill>
                  <a:schemeClr val="tx1"/>
                </a:solidFill>
                <a:latin typeface="Times New Roman" panose="02020603050405020304" pitchFamily="18" charset="0"/>
                <a:cs typeface="Times New Roman" panose="02020603050405020304" pitchFamily="18" charset="0"/>
              </a:rPr>
              <a:t>Không tắm bơi sau khi ăn</a:t>
            </a:r>
          </a:p>
          <a:p>
            <a:pPr eaLnBrk="1" hangingPunct="1"/>
            <a:endParaRPr lang="en-US" altLang="vi-VN" smtClean="0"/>
          </a:p>
        </p:txBody>
      </p:sp>
      <p:sp>
        <p:nvSpPr>
          <p:cNvPr id="26627" name="Title 1"/>
          <p:cNvSpPr txBox="1">
            <a:spLocks/>
          </p:cNvSpPr>
          <p:nvPr/>
        </p:nvSpPr>
        <p:spPr bwMode="auto">
          <a:xfrm>
            <a:off x="1676400" y="381000"/>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vi-VN" sz="2400" b="1">
                <a:solidFill>
                  <a:srgbClr val="FF0000"/>
                </a:solidFill>
                <a:latin typeface="Times New Roman" panose="02020603050405020304" pitchFamily="18" charset="0"/>
                <a:cs typeface="Times New Roman" panose="02020603050405020304" pitchFamily="18" charset="0"/>
              </a:rPr>
              <a:t>CÁC</a:t>
            </a:r>
            <a:r>
              <a:rPr lang="vi-VN" altLang="vi-VN" sz="2400" b="1">
                <a:solidFill>
                  <a:srgbClr val="FF0000"/>
                </a:solidFill>
                <a:latin typeface="Times New Roman" panose="02020603050405020304" pitchFamily="18" charset="0"/>
                <a:cs typeface="Times New Roman" panose="02020603050405020304" pitchFamily="18" charset="0"/>
              </a:rPr>
              <a:t> BIỆN</a:t>
            </a:r>
            <a:r>
              <a:rPr lang="en-US" altLang="vi-VN" sz="2400" b="1">
                <a:solidFill>
                  <a:srgbClr val="FF0000"/>
                </a:solidFill>
                <a:latin typeface="Times New Roman" panose="02020603050405020304" pitchFamily="18" charset="0"/>
                <a:cs typeface="Times New Roman" panose="02020603050405020304" pitchFamily="18" charset="0"/>
              </a:rPr>
              <a:t> </a:t>
            </a:r>
            <a:r>
              <a:rPr lang="vi-VN" altLang="vi-VN" sz="2400" b="1">
                <a:solidFill>
                  <a:srgbClr val="FF0000"/>
                </a:solidFill>
                <a:latin typeface="Times New Roman" panose="02020603050405020304" pitchFamily="18" charset="0"/>
                <a:cs typeface="Times New Roman" panose="02020603050405020304" pitchFamily="18" charset="0"/>
              </a:rPr>
              <a:t>PHÁP </a:t>
            </a:r>
            <a:r>
              <a:rPr lang="en-US" altLang="vi-VN" sz="2400" b="1">
                <a:solidFill>
                  <a:srgbClr val="FF0000"/>
                </a:solidFill>
                <a:latin typeface="Times New Roman" panose="02020603050405020304" pitchFamily="18" charset="0"/>
                <a:cs typeface="Times New Roman" panose="02020603050405020304" pitchFamily="18" charset="0"/>
              </a:rPr>
              <a:t>PHÒNG TRÁNH TAI NẠN ĐUỐI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Effect transition="in" filter="fade">
                                      <p:cBhvr>
                                        <p:cTn id="14" dur="1000"/>
                                        <p:tgtEl>
                                          <p:spTgt spid="25603">
                                            <p:txEl>
                                              <p:pRg st="1" end="1"/>
                                            </p:txEl>
                                          </p:spTgt>
                                        </p:tgtEl>
                                      </p:cBhvr>
                                    </p:animEffect>
                                    <p:anim calcmode="lin" valueType="num">
                                      <p:cBhvr>
                                        <p:cTn id="15"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603">
                                            <p:txEl>
                                              <p:pRg st="2" end="2"/>
                                            </p:txEl>
                                          </p:spTgt>
                                        </p:tgtEl>
                                        <p:attrNameLst>
                                          <p:attrName>style.visibility</p:attrName>
                                        </p:attrNameLst>
                                      </p:cBhvr>
                                      <p:to>
                                        <p:strVal val="visible"/>
                                      </p:to>
                                    </p:set>
                                    <p:animEffect transition="in" filter="fade">
                                      <p:cBhvr>
                                        <p:cTn id="21" dur="1000"/>
                                        <p:tgtEl>
                                          <p:spTgt spid="25603">
                                            <p:txEl>
                                              <p:pRg st="2" end="2"/>
                                            </p:txEl>
                                          </p:spTgt>
                                        </p:tgtEl>
                                      </p:cBhvr>
                                    </p:animEffect>
                                    <p:anim calcmode="lin" valueType="num">
                                      <p:cBhvr>
                                        <p:cTn id="22"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603">
                                            <p:txEl>
                                              <p:pRg st="3" end="3"/>
                                            </p:txEl>
                                          </p:spTgt>
                                        </p:tgtEl>
                                        <p:attrNameLst>
                                          <p:attrName>style.visibility</p:attrName>
                                        </p:attrNameLst>
                                      </p:cBhvr>
                                      <p:to>
                                        <p:strVal val="visible"/>
                                      </p:to>
                                    </p:set>
                                    <p:animEffect transition="in" filter="fade">
                                      <p:cBhvr>
                                        <p:cTn id="28" dur="1000"/>
                                        <p:tgtEl>
                                          <p:spTgt spid="25603">
                                            <p:txEl>
                                              <p:pRg st="3" end="3"/>
                                            </p:txEl>
                                          </p:spTgt>
                                        </p:tgtEl>
                                      </p:cBhvr>
                                    </p:animEffect>
                                    <p:anim calcmode="lin" valueType="num">
                                      <p:cBhvr>
                                        <p:cTn id="29"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603">
                                            <p:txEl>
                                              <p:pRg st="4" end="4"/>
                                            </p:txEl>
                                          </p:spTgt>
                                        </p:tgtEl>
                                        <p:attrNameLst>
                                          <p:attrName>style.visibility</p:attrName>
                                        </p:attrNameLst>
                                      </p:cBhvr>
                                      <p:to>
                                        <p:strVal val="visible"/>
                                      </p:to>
                                    </p:set>
                                    <p:animEffect transition="in" filter="fade">
                                      <p:cBhvr>
                                        <p:cTn id="35" dur="1000"/>
                                        <p:tgtEl>
                                          <p:spTgt spid="25603">
                                            <p:txEl>
                                              <p:pRg st="4" end="4"/>
                                            </p:txEl>
                                          </p:spTgt>
                                        </p:tgtEl>
                                      </p:cBhvr>
                                    </p:animEffect>
                                    <p:anim calcmode="lin" valueType="num">
                                      <p:cBhvr>
                                        <p:cTn id="36"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alpha val="9019"/>
          </a:srgbClr>
        </a:solidFill>
        <a:effectLst/>
      </p:bgPr>
    </p:bg>
    <p:spTree>
      <p:nvGrpSpPr>
        <p:cNvPr id="1" name=""/>
        <p:cNvGrpSpPr/>
        <p:nvPr/>
      </p:nvGrpSpPr>
      <p:grpSpPr>
        <a:xfrm>
          <a:off x="0" y="0"/>
          <a:ext cx="0" cy="0"/>
          <a:chOff x="0" y="0"/>
          <a:chExt cx="0" cy="0"/>
        </a:xfrm>
      </p:grpSpPr>
      <p:sp>
        <p:nvSpPr>
          <p:cNvPr id="9218" name="object 2"/>
          <p:cNvSpPr>
            <a:spLocks noGrp="1"/>
          </p:cNvSpPr>
          <p:nvPr>
            <p:ph type="title"/>
          </p:nvPr>
        </p:nvSpPr>
        <p:spPr>
          <a:xfrm>
            <a:off x="304800" y="131763"/>
            <a:ext cx="7727950" cy="479425"/>
          </a:xfrm>
        </p:spPr>
        <p:txBody>
          <a:bodyPr lIns="0" tIns="133985" rIns="0" bIns="0">
            <a:spAutoFit/>
          </a:bodyPr>
          <a:lstStyle/>
          <a:p>
            <a:pPr marL="1652588" indent="-1641475" eaLnBrk="1" hangingPunct="1">
              <a:lnSpc>
                <a:spcPct val="80000"/>
              </a:lnSpc>
              <a:spcBef>
                <a:spcPts val="1050"/>
              </a:spcBef>
            </a:pPr>
            <a:r>
              <a:rPr lang="en-US" altLang="en-US" sz="2800" b="1" smtClean="0">
                <a:solidFill>
                  <a:srgbClr val="FF0000"/>
                </a:solidFill>
                <a:latin typeface="Times New Roman" panose="02020603050405020304" pitchFamily="18" charset="0"/>
                <a:cs typeface="Times New Roman" panose="02020603050405020304" pitchFamily="18" charset="0"/>
              </a:rPr>
              <a:t>NGUYÊN NHÂN DẪN ĐẾN ĐUỐI NƯỚC:</a:t>
            </a:r>
            <a:endParaRPr lang="en-US" altLang="en-US" sz="2800" smtClean="0">
              <a:latin typeface="Times New Roman" panose="02020603050405020304" pitchFamily="18" charset="0"/>
              <a:cs typeface="Times New Roman" panose="02020603050405020304" pitchFamily="18" charset="0"/>
            </a:endParaRPr>
          </a:p>
        </p:txBody>
      </p:sp>
      <p:sp>
        <p:nvSpPr>
          <p:cNvPr id="9219" name="Rectangle 1"/>
          <p:cNvSpPr>
            <a:spLocks noChangeArrowheads="1"/>
          </p:cNvSpPr>
          <p:nvPr/>
        </p:nvSpPr>
        <p:spPr bwMode="auto">
          <a:xfrm>
            <a:off x="-114300" y="762000"/>
            <a:ext cx="30861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a:spcBef>
                <a:spcPts val="1000"/>
              </a:spcBef>
              <a:buClr>
                <a:schemeClr val="accent1"/>
              </a:buClr>
              <a:buSzPct val="80000"/>
              <a:buFont typeface="Wingdings 3" panose="05040102010807070707" pitchFamily="18" charset="2"/>
              <a:buChar char=""/>
              <a:tabLst>
                <a:tab pos="54292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54292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54292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9pPr>
          </a:lstStyle>
          <a:p>
            <a:pPr>
              <a:spcBef>
                <a:spcPts val="1150"/>
              </a:spcBef>
              <a:buClrTx/>
              <a:buSzPct val="91000"/>
              <a:buFontTx/>
              <a:buNone/>
            </a:pPr>
            <a:r>
              <a:rPr lang="en-US" altLang="en-US" sz="2400">
                <a:solidFill>
                  <a:schemeClr val="tx1"/>
                </a:solidFill>
                <a:latin typeface="Arial" panose="020B0604020202020204" pitchFamily="34" charset="0"/>
              </a:rPr>
              <a:t>- </a:t>
            </a:r>
            <a:r>
              <a:rPr lang="en-US" altLang="en-US" sz="2400">
                <a:solidFill>
                  <a:schemeClr val="tx1"/>
                </a:solidFill>
                <a:latin typeface="Times New Roman" panose="02020603050405020304" pitchFamily="18" charset="0"/>
                <a:cs typeface="Times New Roman" panose="02020603050405020304" pitchFamily="18" charset="0"/>
              </a:rPr>
              <a:t>Úp mặt vào nước không thể thát ra được: nước    nông trẻ em ko tự thoát ra được hoặc bị động kinh</a:t>
            </a:r>
          </a:p>
        </p:txBody>
      </p:sp>
      <p:sp>
        <p:nvSpPr>
          <p:cNvPr id="6" name="object 4"/>
          <p:cNvSpPr>
            <a:spLocks noChangeArrowheads="1"/>
          </p:cNvSpPr>
          <p:nvPr/>
        </p:nvSpPr>
        <p:spPr bwMode="auto">
          <a:xfrm>
            <a:off x="2971800" y="633413"/>
            <a:ext cx="4495800" cy="25669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2" name="Rectangle 1"/>
          <p:cNvSpPr>
            <a:spLocks noChangeArrowheads="1"/>
          </p:cNvSpPr>
          <p:nvPr/>
        </p:nvSpPr>
        <p:spPr bwMode="auto">
          <a:xfrm>
            <a:off x="242888" y="3351213"/>
            <a:ext cx="7848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050"/>
              </a:spcBef>
            </a:pPr>
            <a:r>
              <a:rPr lang="en-US" altLang="en-US" sz="2400">
                <a:latin typeface="Times New Roman" panose="02020603050405020304" pitchFamily="18" charset="0"/>
                <a:cs typeface="Times New Roman" panose="02020603050405020304" pitchFamily="18" charset="0"/>
              </a:rPr>
              <a:t>- Bị rơi hoặc ng</a:t>
            </a:r>
            <a:r>
              <a:rPr lang="vi-VN" altLang="en-US" sz="2400">
                <a:latin typeface="Times New Roman" panose="02020603050405020304" pitchFamily="18" charset="0"/>
                <a:cs typeface="Times New Roman" panose="02020603050405020304" pitchFamily="18" charset="0"/>
              </a:rPr>
              <a:t>ã</a:t>
            </a:r>
            <a:r>
              <a:rPr lang="en-US" altLang="en-US" sz="2400">
                <a:latin typeface="Times New Roman" panose="02020603050405020304" pitchFamily="18" charset="0"/>
                <a:cs typeface="Times New Roman" panose="02020603050405020304" pitchFamily="18" charset="0"/>
              </a:rPr>
              <a:t> xuống chỗ nước sâu, nước xoáy  nguy hiểm.</a:t>
            </a:r>
          </a:p>
        </p:txBody>
      </p:sp>
      <p:grpSp>
        <p:nvGrpSpPr>
          <p:cNvPr id="3" name="Group 2"/>
          <p:cNvGrpSpPr>
            <a:grpSpLocks/>
          </p:cNvGrpSpPr>
          <p:nvPr/>
        </p:nvGrpSpPr>
        <p:grpSpPr bwMode="auto">
          <a:xfrm>
            <a:off x="282575" y="3948113"/>
            <a:ext cx="7808913" cy="2601912"/>
            <a:chOff x="283029" y="3947691"/>
            <a:chExt cx="7807778" cy="2602984"/>
          </a:xfrm>
        </p:grpSpPr>
        <p:sp>
          <p:nvSpPr>
            <p:cNvPr id="9223" name="object 2"/>
            <p:cNvSpPr>
              <a:spLocks noChangeArrowheads="1"/>
            </p:cNvSpPr>
            <p:nvPr/>
          </p:nvSpPr>
          <p:spPr bwMode="auto">
            <a:xfrm>
              <a:off x="4177393" y="3962205"/>
              <a:ext cx="3913414" cy="258847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9224" name="object 4"/>
            <p:cNvSpPr>
              <a:spLocks noChangeArrowheads="1"/>
            </p:cNvSpPr>
            <p:nvPr/>
          </p:nvSpPr>
          <p:spPr bwMode="auto">
            <a:xfrm>
              <a:off x="283029" y="3947691"/>
              <a:ext cx="3682093" cy="251469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 calcmode="lin" valueType="num">
                                      <p:cBhvr>
                                        <p:cTn id="14" dur="1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219">
                                            <p:txEl>
                                              <p:pRg st="0" end="0"/>
                                            </p:txEl>
                                          </p:spTgt>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6"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alpha val="18823"/>
          </a:srgbClr>
        </a:solidFill>
        <a:effectLst/>
      </p:bgPr>
    </p:bg>
    <p:spTree>
      <p:nvGrpSpPr>
        <p:cNvPr id="1" name=""/>
        <p:cNvGrpSpPr/>
        <p:nvPr/>
      </p:nvGrpSpPr>
      <p:grpSpPr>
        <a:xfrm>
          <a:off x="0" y="0"/>
          <a:ext cx="0" cy="0"/>
          <a:chOff x="0" y="0"/>
          <a:chExt cx="0" cy="0"/>
        </a:xfrm>
      </p:grpSpPr>
      <p:sp>
        <p:nvSpPr>
          <p:cNvPr id="10242" name="object 2"/>
          <p:cNvSpPr>
            <a:spLocks noGrp="1"/>
          </p:cNvSpPr>
          <p:nvPr>
            <p:ph type="title"/>
          </p:nvPr>
        </p:nvSpPr>
        <p:spPr>
          <a:xfrm>
            <a:off x="381000" y="685800"/>
            <a:ext cx="7727950" cy="479425"/>
          </a:xfrm>
        </p:spPr>
        <p:txBody>
          <a:bodyPr lIns="0" tIns="133985" rIns="0" bIns="0">
            <a:spAutoFit/>
          </a:bodyPr>
          <a:lstStyle/>
          <a:p>
            <a:pPr marL="1652588" indent="-1641475" eaLnBrk="1" hangingPunct="1">
              <a:lnSpc>
                <a:spcPct val="80000"/>
              </a:lnSpc>
              <a:spcBef>
                <a:spcPts val="1050"/>
              </a:spcBef>
            </a:pPr>
            <a:r>
              <a:rPr lang="en-US" altLang="en-US" sz="2800" b="1" smtClean="0">
                <a:solidFill>
                  <a:srgbClr val="FF0000"/>
                </a:solidFill>
                <a:latin typeface="Times New Roman" panose="02020603050405020304" pitchFamily="18" charset="0"/>
                <a:cs typeface="Times New Roman" panose="02020603050405020304" pitchFamily="18" charset="0"/>
              </a:rPr>
              <a:t>NGUYÊN NHÂN DẪN ĐẾN ĐUỐI NƯỚC:</a:t>
            </a:r>
            <a:endParaRPr lang="en-US" altLang="en-US" sz="2800" smtClean="0">
              <a:latin typeface="Times New Roman" panose="02020603050405020304" pitchFamily="18" charset="0"/>
              <a:cs typeface="Times New Roman" panose="02020603050405020304" pitchFamily="18" charset="0"/>
            </a:endParaRPr>
          </a:p>
        </p:txBody>
      </p:sp>
      <p:sp>
        <p:nvSpPr>
          <p:cNvPr id="9219" name="Rectangle 1"/>
          <p:cNvSpPr>
            <a:spLocks noChangeArrowheads="1"/>
          </p:cNvSpPr>
          <p:nvPr/>
        </p:nvSpPr>
        <p:spPr bwMode="auto">
          <a:xfrm>
            <a:off x="152400" y="1524000"/>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a:spcBef>
                <a:spcPts val="1000"/>
              </a:spcBef>
              <a:buClr>
                <a:schemeClr val="accent1"/>
              </a:buClr>
              <a:buSzPct val="80000"/>
              <a:buFont typeface="Wingdings 3" panose="05040102010807070707" pitchFamily="18" charset="2"/>
              <a:buChar char=""/>
              <a:tabLst>
                <a:tab pos="54292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54292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54292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9pPr>
          </a:lstStyle>
          <a:p>
            <a:pPr>
              <a:spcBef>
                <a:spcPts val="775"/>
              </a:spcBef>
              <a:buClrTx/>
              <a:buSzTx/>
              <a:buFontTx/>
              <a:buNone/>
            </a:pPr>
            <a:r>
              <a:rPr lang="en-US" altLang="en-US" sz="2800">
                <a:solidFill>
                  <a:schemeClr val="tx1"/>
                </a:solidFill>
                <a:latin typeface="Times New Roman" panose="02020603050405020304" pitchFamily="18" charset="0"/>
                <a:cs typeface="Times New Roman" panose="02020603050405020304" pitchFamily="18" charset="0"/>
              </a:rPr>
              <a:t>- Bị chuột rút khi đang bơi, đang ở dưới nước.</a:t>
            </a:r>
          </a:p>
        </p:txBody>
      </p:sp>
      <p:sp>
        <p:nvSpPr>
          <p:cNvPr id="8" name="object 2"/>
          <p:cNvSpPr>
            <a:spLocks noChangeArrowheads="1"/>
          </p:cNvSpPr>
          <p:nvPr/>
        </p:nvSpPr>
        <p:spPr bwMode="auto">
          <a:xfrm>
            <a:off x="609600" y="2413000"/>
            <a:ext cx="6400800" cy="39116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500"/>
                                        <p:tgtEl>
                                          <p:spTgt spid="9219">
                                            <p:txEl>
                                              <p:pRg st="0" end="0"/>
                                            </p:txEl>
                                          </p:spTgt>
                                        </p:tgtEl>
                                      </p:cBhvr>
                                    </p:animEffect>
                                    <p:anim calcmode="lin" valueType="num">
                                      <p:cBhvr>
                                        <p:cTn id="8" dur="1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92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alpha val="7059"/>
          </a:srgbClr>
        </a:solidFill>
        <a:effectLst/>
      </p:bgPr>
    </p:bg>
    <p:spTree>
      <p:nvGrpSpPr>
        <p:cNvPr id="1" name=""/>
        <p:cNvGrpSpPr/>
        <p:nvPr/>
      </p:nvGrpSpPr>
      <p:grpSpPr>
        <a:xfrm>
          <a:off x="0" y="0"/>
          <a:ext cx="0" cy="0"/>
          <a:chOff x="0" y="0"/>
          <a:chExt cx="0" cy="0"/>
        </a:xfrm>
      </p:grpSpPr>
      <p:sp>
        <p:nvSpPr>
          <p:cNvPr id="11266" name="object 2"/>
          <p:cNvSpPr>
            <a:spLocks noGrp="1"/>
          </p:cNvSpPr>
          <p:nvPr>
            <p:ph type="title"/>
          </p:nvPr>
        </p:nvSpPr>
        <p:spPr>
          <a:xfrm>
            <a:off x="304800" y="457200"/>
            <a:ext cx="7727950" cy="479425"/>
          </a:xfrm>
        </p:spPr>
        <p:txBody>
          <a:bodyPr lIns="0" tIns="133985" rIns="0" bIns="0">
            <a:spAutoFit/>
          </a:bodyPr>
          <a:lstStyle/>
          <a:p>
            <a:pPr marL="1652588" indent="-1641475" eaLnBrk="1" hangingPunct="1">
              <a:lnSpc>
                <a:spcPct val="80000"/>
              </a:lnSpc>
              <a:spcBef>
                <a:spcPts val="1050"/>
              </a:spcBef>
            </a:pPr>
            <a:r>
              <a:rPr lang="en-US" altLang="en-US" sz="2800" b="1" smtClean="0">
                <a:solidFill>
                  <a:srgbClr val="FF0000"/>
                </a:solidFill>
                <a:latin typeface="Times New Roman" panose="02020603050405020304" pitchFamily="18" charset="0"/>
                <a:cs typeface="Times New Roman" panose="02020603050405020304" pitchFamily="18" charset="0"/>
              </a:rPr>
              <a:t>NGUYÊN NHÂN DẪN ĐẾN ĐUỐI NƯỚC:</a:t>
            </a:r>
            <a:endParaRPr lang="en-US" altLang="en-US" sz="2800" smtClean="0">
              <a:latin typeface="Times New Roman" panose="02020603050405020304" pitchFamily="18" charset="0"/>
              <a:cs typeface="Times New Roman" panose="02020603050405020304" pitchFamily="18" charset="0"/>
            </a:endParaRPr>
          </a:p>
        </p:txBody>
      </p:sp>
      <p:sp>
        <p:nvSpPr>
          <p:cNvPr id="5" name="object 3"/>
          <p:cNvSpPr>
            <a:spLocks noChangeArrowheads="1"/>
          </p:cNvSpPr>
          <p:nvPr/>
        </p:nvSpPr>
        <p:spPr bwMode="auto">
          <a:xfrm>
            <a:off x="762000" y="1981200"/>
            <a:ext cx="6324600" cy="43434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8" name="Rectangle 1"/>
          <p:cNvSpPr>
            <a:spLocks noChangeArrowheads="1"/>
          </p:cNvSpPr>
          <p:nvPr/>
        </p:nvSpPr>
        <p:spPr bwMode="auto">
          <a:xfrm>
            <a:off x="1905000" y="1304925"/>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a:spcBef>
                <a:spcPts val="1000"/>
              </a:spcBef>
              <a:buClr>
                <a:schemeClr val="accent1"/>
              </a:buClr>
              <a:buSzPct val="80000"/>
              <a:buFont typeface="Wingdings 3" panose="05040102010807070707" pitchFamily="18" charset="2"/>
              <a:buChar char=""/>
              <a:tabLst>
                <a:tab pos="54292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54292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54292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9pPr>
          </a:lstStyle>
          <a:p>
            <a:pPr>
              <a:spcBef>
                <a:spcPts val="775"/>
              </a:spcBef>
              <a:buClrTx/>
              <a:buSzTx/>
              <a:buFontTx/>
              <a:buNone/>
            </a:pPr>
            <a:r>
              <a:rPr lang="en-US" altLang="en-US" sz="2800">
                <a:solidFill>
                  <a:schemeClr val="tx1"/>
                </a:solidFill>
                <a:latin typeface="Times New Roman" panose="02020603050405020304" pitchFamily="18" charset="0"/>
                <a:cs typeface="Times New Roman" panose="02020603050405020304" pitchFamily="18" charset="0"/>
              </a:rPr>
              <a:t>- Do thiên tai lũ lụt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bject 2"/>
          <p:cNvSpPr>
            <a:spLocks noGrp="1"/>
          </p:cNvSpPr>
          <p:nvPr>
            <p:ph type="title"/>
          </p:nvPr>
        </p:nvSpPr>
        <p:spPr>
          <a:xfrm>
            <a:off x="152400" y="82550"/>
            <a:ext cx="7727950" cy="481013"/>
          </a:xfrm>
        </p:spPr>
        <p:txBody>
          <a:bodyPr lIns="0" tIns="133985" rIns="0" bIns="0">
            <a:spAutoFit/>
          </a:bodyPr>
          <a:lstStyle/>
          <a:p>
            <a:pPr marL="1652588" indent="-1641475" eaLnBrk="1" hangingPunct="1">
              <a:lnSpc>
                <a:spcPct val="80000"/>
              </a:lnSpc>
              <a:spcBef>
                <a:spcPts val="1050"/>
              </a:spcBef>
            </a:pPr>
            <a:r>
              <a:rPr lang="en-US" altLang="en-US" sz="2800" b="1" smtClean="0">
                <a:solidFill>
                  <a:srgbClr val="FF0000"/>
                </a:solidFill>
                <a:latin typeface="Times New Roman" panose="02020603050405020304" pitchFamily="18" charset="0"/>
                <a:cs typeface="Times New Roman" panose="02020603050405020304" pitchFamily="18" charset="0"/>
              </a:rPr>
              <a:t>NGUYÊN NHÂN DẪN ĐẾN ĐUỐI NƯỚC:</a:t>
            </a:r>
            <a:endParaRPr lang="en-US" altLang="en-US" sz="2800" smtClean="0">
              <a:latin typeface="Times New Roman" panose="02020603050405020304" pitchFamily="18" charset="0"/>
              <a:cs typeface="Times New Roman" panose="02020603050405020304" pitchFamily="18" charset="0"/>
            </a:endParaRPr>
          </a:p>
        </p:txBody>
      </p:sp>
      <p:sp>
        <p:nvSpPr>
          <p:cNvPr id="9219" name="Rectangle 1"/>
          <p:cNvSpPr>
            <a:spLocks noChangeArrowheads="1"/>
          </p:cNvSpPr>
          <p:nvPr/>
        </p:nvSpPr>
        <p:spPr bwMode="auto">
          <a:xfrm>
            <a:off x="-88900" y="779463"/>
            <a:ext cx="7543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a:spcBef>
                <a:spcPts val="1000"/>
              </a:spcBef>
              <a:buClr>
                <a:schemeClr val="accent1"/>
              </a:buClr>
              <a:buSzPct val="80000"/>
              <a:buFont typeface="Wingdings 3" panose="05040102010807070707" pitchFamily="18" charset="2"/>
              <a:buChar char=""/>
              <a:tabLst>
                <a:tab pos="54292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54292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54292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542925" algn="l"/>
              </a:tabLst>
              <a:defRPr sz="1200">
                <a:solidFill>
                  <a:srgbClr val="404040"/>
                </a:solidFill>
                <a:latin typeface="Trebuchet MS" panose="020B0603020202020204" pitchFamily="34" charset="0"/>
              </a:defRPr>
            </a:lvl9pPr>
          </a:lstStyle>
          <a:p>
            <a:pPr>
              <a:spcBef>
                <a:spcPts val="775"/>
              </a:spcBef>
              <a:buClrTx/>
              <a:buSzTx/>
              <a:buFontTx/>
              <a:buNone/>
            </a:pPr>
            <a:r>
              <a:rPr lang="en-US" altLang="en-US" sz="2800">
                <a:solidFill>
                  <a:schemeClr val="tx1"/>
                </a:solidFill>
                <a:latin typeface="Times New Roman" panose="02020603050405020304" pitchFamily="18" charset="0"/>
                <a:cs typeface="Times New Roman" panose="02020603050405020304" pitchFamily="18" charset="0"/>
              </a:rPr>
              <a:t>-Môi trường sống trong gia đình và cộng đồng không an toàn: bể nước, giếng không nắp, ao hồ</a:t>
            </a:r>
            <a:endParaRPr lang="en-US" altLang="en-US" sz="2800">
              <a:solidFill>
                <a:schemeClr val="tx1"/>
              </a:solidFill>
              <a:latin typeface="Arial" panose="020B0604020202020204" pitchFamily="34" charset="0"/>
            </a:endParaRPr>
          </a:p>
        </p:txBody>
      </p:sp>
      <p:grpSp>
        <p:nvGrpSpPr>
          <p:cNvPr id="2" name="Group 1"/>
          <p:cNvGrpSpPr>
            <a:grpSpLocks/>
          </p:cNvGrpSpPr>
          <p:nvPr/>
        </p:nvGrpSpPr>
        <p:grpSpPr bwMode="auto">
          <a:xfrm>
            <a:off x="403225" y="2027238"/>
            <a:ext cx="7477125" cy="4525962"/>
            <a:chOff x="402771" y="2027912"/>
            <a:chExt cx="7477579" cy="4525288"/>
          </a:xfrm>
        </p:grpSpPr>
        <p:sp>
          <p:nvSpPr>
            <p:cNvPr id="12293" name="object 3"/>
            <p:cNvSpPr>
              <a:spLocks noChangeArrowheads="1"/>
            </p:cNvSpPr>
            <p:nvPr/>
          </p:nvSpPr>
          <p:spPr bwMode="auto">
            <a:xfrm>
              <a:off x="402771" y="4460670"/>
              <a:ext cx="3461658" cy="209253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2294" name="object 4"/>
            <p:cNvSpPr>
              <a:spLocks noChangeArrowheads="1"/>
            </p:cNvSpPr>
            <p:nvPr/>
          </p:nvSpPr>
          <p:spPr bwMode="auto">
            <a:xfrm>
              <a:off x="4191001" y="2027912"/>
              <a:ext cx="3505199" cy="201068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2295" name="object 5"/>
            <p:cNvSpPr>
              <a:spLocks noChangeArrowheads="1"/>
            </p:cNvSpPr>
            <p:nvPr/>
          </p:nvSpPr>
          <p:spPr bwMode="auto">
            <a:xfrm>
              <a:off x="4224007" y="4460670"/>
              <a:ext cx="3656343" cy="209253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12296" name="object 2"/>
            <p:cNvSpPr>
              <a:spLocks noChangeArrowheads="1"/>
            </p:cNvSpPr>
            <p:nvPr/>
          </p:nvSpPr>
          <p:spPr bwMode="auto">
            <a:xfrm>
              <a:off x="424542" y="2027912"/>
              <a:ext cx="3461658" cy="2010688"/>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55563"/>
            <a:ext cx="5105400" cy="1066800"/>
          </a:xfrm>
        </p:spPr>
        <p:txBody>
          <a:bodyPr/>
          <a:lstStyle/>
          <a:p>
            <a:pPr algn="ctr" eaLnBrk="1" hangingPunct="1"/>
            <a:r>
              <a:rPr lang="en-US" altLang="vi-VN" sz="3000" smtClean="0">
                <a:solidFill>
                  <a:srgbClr val="FF0000"/>
                </a:solidFill>
                <a:latin typeface="Times New Roman" panose="02020603050405020304" pitchFamily="18" charset="0"/>
                <a:cs typeface="Times New Roman" panose="02020603050405020304" pitchFamily="18" charset="0"/>
              </a:rPr>
              <a:t>Những nơi nào có nguy cơ bị tai nạn đuối nước</a:t>
            </a:r>
          </a:p>
        </p:txBody>
      </p:sp>
      <p:sp>
        <p:nvSpPr>
          <p:cNvPr id="3" name="Subtitle 2"/>
          <p:cNvSpPr>
            <a:spLocks noGrp="1"/>
          </p:cNvSpPr>
          <p:nvPr>
            <p:ph type="subTitle" idx="1"/>
          </p:nvPr>
        </p:nvSpPr>
        <p:spPr>
          <a:xfrm>
            <a:off x="304800" y="1371600"/>
            <a:ext cx="8534400" cy="4953000"/>
          </a:xfrm>
        </p:spPr>
        <p:txBody>
          <a:bodyPr rtlCol="0">
            <a:normAutofit/>
          </a:bodyPr>
          <a:lstStyle/>
          <a:p>
            <a:pPr eaLnBrk="1" fontAlgn="auto" hangingPunct="1">
              <a:spcAft>
                <a:spcPts val="0"/>
              </a:spcAft>
              <a:buFont typeface="Arial" charset="0"/>
              <a:buNone/>
              <a:defRPr/>
            </a:pPr>
            <a:endParaRPr lang="en-US" dirty="0"/>
          </a:p>
        </p:txBody>
      </p:sp>
      <p:pic>
        <p:nvPicPr>
          <p:cNvPr id="25602" name="Picture 2" descr="C:\Documents and Settings\Administrator\Desktop\anh1-14645917405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563" y="3690938"/>
            <a:ext cx="26670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ocsinhboi-c1e7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33513"/>
            <a:ext cx="38877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ai-nan-chet-duoi-thuong-tam-2-gia-dinh-ngheo-mat-con-cung-mot-ngay-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675" y="3625850"/>
            <a:ext cx="25908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ai-nan-chet-duoi-thuong-tam-2-gia-dinh-ngheo-mat-con-cung-mot-ngay-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40038" y="3630613"/>
            <a:ext cx="28194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51606201404040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371600"/>
            <a:ext cx="37449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lide(fromBottom)">
                                      <p:cBhvr>
                                        <p:cTn id="28" dur="5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25602"/>
                                        </p:tgtEl>
                                        <p:attrNameLst>
                                          <p:attrName>style.visibility</p:attrName>
                                        </p:attrNameLst>
                                      </p:cBhvr>
                                      <p:to>
                                        <p:strVal val="visible"/>
                                      </p:to>
                                    </p:set>
                                    <p:animEffect transition="in" filter="box(in)">
                                      <p:cBhvr>
                                        <p:cTn id="33"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alpha val="12157"/>
          </a:srgbClr>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381000"/>
            <a:ext cx="4038600" cy="566738"/>
          </a:xfrm>
        </p:spPr>
        <p:txBody>
          <a:bodyPr lIns="0" tIns="12700" rIns="0" bIns="0" rtlCol="0">
            <a:spAutoFit/>
          </a:bodyPr>
          <a:lstStyle/>
          <a:p>
            <a:pPr marL="12700" eaLnBrk="1" fontAlgn="auto" hangingPunct="1">
              <a:spcBef>
                <a:spcPts val="100"/>
              </a:spcBef>
              <a:spcAft>
                <a:spcPts val="0"/>
              </a:spcAft>
              <a:defRPr/>
            </a:pPr>
            <a:r>
              <a:rPr lang="en-US" b="1" spc="-5" dirty="0" smtClean="0">
                <a:latin typeface="Times New Roman"/>
                <a:cs typeface="Times New Roman"/>
              </a:rPr>
              <a:t>NGUYÊN NHÂN</a:t>
            </a:r>
            <a:endParaRPr dirty="0">
              <a:latin typeface="Times New Roman"/>
              <a:cs typeface="Times New Roman"/>
            </a:endParaRPr>
          </a:p>
        </p:txBody>
      </p:sp>
      <p:sp>
        <p:nvSpPr>
          <p:cNvPr id="14339" name="object 3"/>
          <p:cNvSpPr>
            <a:spLocks noGrp="1"/>
          </p:cNvSpPr>
          <p:nvPr>
            <p:ph idx="1"/>
          </p:nvPr>
        </p:nvSpPr>
        <p:spPr>
          <a:xfrm>
            <a:off x="685800" y="1371600"/>
            <a:ext cx="6858000" cy="3405188"/>
          </a:xfrm>
        </p:spPr>
        <p:txBody>
          <a:bodyPr lIns="0" tIns="146685" rIns="0" bIns="0">
            <a:spAutoFit/>
          </a:bodyPr>
          <a:lstStyle/>
          <a:p>
            <a:pPr marL="0" indent="0" eaLnBrk="1" fontAlgn="auto" hangingPunct="1">
              <a:spcAft>
                <a:spcPts val="0"/>
              </a:spcAft>
              <a:buFont typeface="Wingdings 3" panose="05040102010807070707" pitchFamily="18" charset="2"/>
              <a:buNone/>
              <a:defRPr/>
            </a:pPr>
            <a:r>
              <a:rPr lang="en-US" sz="2000" dirty="0" smtClean="0">
                <a:solidFill>
                  <a:schemeClr val="tx1"/>
                </a:solidFill>
                <a:latin typeface="Times New Roman" pitchFamily="18" charset="0"/>
                <a:cs typeface="Times New Roman" pitchFamily="18" charset="0"/>
              </a:rPr>
              <a:t>1. Nhận </a:t>
            </a:r>
            <a:r>
              <a:rPr lang="en-US" sz="2000" dirty="0">
                <a:solidFill>
                  <a:schemeClr val="tx1"/>
                </a:solidFill>
                <a:latin typeface="Times New Roman" pitchFamily="18" charset="0"/>
                <a:cs typeface="Times New Roman" pitchFamily="18" charset="0"/>
              </a:rPr>
              <a:t>thức về tai nạn đuối nước ở trẻ em còn </a:t>
            </a:r>
            <a:r>
              <a:rPr lang="en-US" sz="2000" dirty="0" smtClean="0">
                <a:solidFill>
                  <a:schemeClr val="tx1"/>
                </a:solidFill>
                <a:latin typeface="Times New Roman" pitchFamily="18" charset="0"/>
                <a:cs typeface="Times New Roman" pitchFamily="18" charset="0"/>
              </a:rPr>
              <a:t>thấp.</a:t>
            </a:r>
          </a:p>
          <a:p>
            <a:pPr marL="0" indent="0" eaLnBrk="1" fontAlgn="auto" hangingPunct="1">
              <a:spcAft>
                <a:spcPts val="0"/>
              </a:spcAft>
              <a:buFont typeface="Wingdings 3" panose="05040102010807070707" pitchFamily="18" charset="2"/>
              <a:buNone/>
              <a:defRPr/>
            </a:pPr>
            <a:r>
              <a:rPr lang="en-US" sz="2000" dirty="0" smtClean="0">
                <a:solidFill>
                  <a:schemeClr val="tx1"/>
                </a:solidFill>
                <a:latin typeface="Times New Roman" pitchFamily="18" charset="0"/>
                <a:cs typeface="Times New Roman" pitchFamily="18" charset="0"/>
              </a:rPr>
              <a:t>2. Không </a:t>
            </a:r>
            <a:r>
              <a:rPr lang="en-US" sz="2000" dirty="0">
                <a:solidFill>
                  <a:schemeClr val="tx1"/>
                </a:solidFill>
                <a:latin typeface="Times New Roman" pitchFamily="18" charset="0"/>
                <a:cs typeface="Times New Roman" pitchFamily="18" charset="0"/>
              </a:rPr>
              <a:t>biết bơi, không biết các nguyên tắc an toàn khi bơi.</a:t>
            </a:r>
          </a:p>
          <a:p>
            <a:pPr eaLnBrk="1" fontAlgn="auto" hangingPunct="1">
              <a:spcAft>
                <a:spcPts val="0"/>
              </a:spcAft>
              <a:buFont typeface="Arial" charset="0"/>
              <a:buNone/>
              <a:defRPr/>
            </a:pPr>
            <a:r>
              <a:rPr lang="en-US" sz="2000" dirty="0">
                <a:solidFill>
                  <a:schemeClr val="tx1"/>
                </a:solidFill>
                <a:latin typeface="Times New Roman" pitchFamily="18" charset="0"/>
                <a:cs typeface="Times New Roman" pitchFamily="18" charset="0"/>
              </a:rPr>
              <a:t>3. Môi trường sống không an toàn (Chơi gần ao hồ, </a:t>
            </a:r>
            <a:r>
              <a:rPr lang="en-US" sz="2000" dirty="0" err="1">
                <a:solidFill>
                  <a:schemeClr val="tx1"/>
                </a:solidFill>
                <a:latin typeface="Times New Roman" pitchFamily="18" charset="0"/>
                <a:cs typeface="Times New Roman" pitchFamily="18" charset="0"/>
              </a:rPr>
              <a:t>sông,suối</a:t>
            </a:r>
            <a:r>
              <a:rPr lang="en-US" sz="2000" dirty="0">
                <a:solidFill>
                  <a:schemeClr val="tx1"/>
                </a:solidFill>
                <a:latin typeface="Times New Roman" pitchFamily="18" charset="0"/>
                <a:cs typeface="Times New Roman" pitchFamily="18" charset="0"/>
              </a:rPr>
              <a:t> … </a:t>
            </a:r>
            <a:r>
              <a:rPr lang="en-US" sz="2000" dirty="0" smtClean="0">
                <a:solidFill>
                  <a:schemeClr val="tx1"/>
                </a:solidFill>
                <a:latin typeface="Times New Roman" pitchFamily="18" charset="0"/>
                <a:cs typeface="Times New Roman" pitchFamily="18" charset="0"/>
              </a:rPr>
              <a:t>hoặc </a:t>
            </a:r>
            <a:r>
              <a:rPr lang="en-US" sz="2000" dirty="0">
                <a:solidFill>
                  <a:schemeClr val="tx1"/>
                </a:solidFill>
                <a:latin typeface="Times New Roman" pitchFamily="18" charset="0"/>
                <a:cs typeface="Times New Roman" pitchFamily="18" charset="0"/>
              </a:rPr>
              <a:t>đi bơi mà không có người lớn trông chừng.</a:t>
            </a:r>
          </a:p>
          <a:p>
            <a:pPr eaLnBrk="1" fontAlgn="auto" hangingPunct="1">
              <a:spcAft>
                <a:spcPts val="0"/>
              </a:spcAft>
              <a:buFont typeface="Arial" charset="0"/>
              <a:buNone/>
              <a:defRPr/>
            </a:pPr>
            <a:r>
              <a:rPr lang="en-US" sz="2000" dirty="0">
                <a:solidFill>
                  <a:schemeClr val="tx1"/>
                </a:solidFill>
                <a:latin typeface="Times New Roman" pitchFamily="18" charset="0"/>
                <a:cs typeface="Times New Roman" pitchFamily="18" charset="0"/>
              </a:rPr>
              <a:t>4. </a:t>
            </a:r>
            <a:r>
              <a:rPr lang="en-US" sz="2000" dirty="0" err="1">
                <a:solidFill>
                  <a:schemeClr val="tx1"/>
                </a:solidFill>
                <a:latin typeface="Times New Roman" pitchFamily="18" charset="0"/>
                <a:cs typeface="Times New Roman" pitchFamily="18" charset="0"/>
              </a:rPr>
              <a:t>Không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được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trang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bị</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áo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phao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thuyền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ghe</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đò</a:t>
            </a:r>
            <a:r>
              <a:rPr lang="en-US" sz="2000" dirty="0">
                <a:solidFill>
                  <a:schemeClr val="tx1"/>
                </a:solidFill>
                <a:latin typeface="Times New Roman" pitchFamily="18" charset="0"/>
                <a:cs typeface="Times New Roman" pitchFamily="18" charset="0"/>
              </a:rPr>
              <a:t>.</a:t>
            </a:r>
          </a:p>
          <a:p>
            <a:pPr eaLnBrk="1" fontAlgn="auto" hangingPunct="1">
              <a:spcAft>
                <a:spcPts val="0"/>
              </a:spcAft>
              <a:buFont typeface="Arial" charset="0"/>
              <a:buNone/>
              <a:defRPr/>
            </a:pPr>
            <a:r>
              <a:rPr lang="en-US" sz="2000" dirty="0">
                <a:solidFill>
                  <a:schemeClr val="tx1"/>
                </a:solidFill>
                <a:latin typeface="Times New Roman" pitchFamily="18" charset="0"/>
                <a:cs typeface="Times New Roman" pitchFamily="18" charset="0"/>
              </a:rPr>
              <a:t>5. </a:t>
            </a:r>
            <a:r>
              <a:rPr lang="en-US" sz="2000" dirty="0" err="1">
                <a:solidFill>
                  <a:schemeClr val="tx1"/>
                </a:solidFill>
                <a:latin typeface="Times New Roman" pitchFamily="18" charset="0"/>
                <a:cs typeface="Times New Roman" pitchFamily="18" charset="0"/>
              </a:rPr>
              <a:t>Thiếu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sự</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giám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người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lớn</a:t>
            </a:r>
            <a:r>
              <a:rPr lang="en-US" sz="2000" dirty="0">
                <a:solidFill>
                  <a:schemeClr val="tx1"/>
                </a:solidFill>
                <a:latin typeface="Times New Roman" pitchFamily="18" charset="0"/>
                <a:cs typeface="Times New Roman" pitchFamily="18" charset="0"/>
              </a:rPr>
              <a:t>.</a:t>
            </a:r>
          </a:p>
          <a:p>
            <a:pPr eaLnBrk="1" fontAlgn="auto" hangingPunct="1">
              <a:spcAft>
                <a:spcPts val="0"/>
              </a:spcAft>
              <a:buFont typeface="Arial" charset="0"/>
              <a:buNone/>
              <a:defRPr/>
            </a:pPr>
            <a:r>
              <a:rPr lang="en-US" sz="2000" dirty="0">
                <a:solidFill>
                  <a:schemeClr val="tx1"/>
                </a:solidFill>
                <a:latin typeface="Times New Roman" pitchFamily="18" charset="0"/>
                <a:cs typeface="Times New Roman" pitchFamily="18" charset="0"/>
              </a:rPr>
              <a:t>6. </a:t>
            </a:r>
            <a:r>
              <a:rPr lang="en-US" sz="2000" dirty="0" err="1">
                <a:solidFill>
                  <a:schemeClr val="tx1"/>
                </a:solidFill>
                <a:latin typeface="Times New Roman" pitchFamily="18" charset="0"/>
                <a:cs typeface="Times New Roman" pitchFamily="18" charset="0"/>
              </a:rPr>
              <a:t>Không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khởi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động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kỹ</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trước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bơi</a:t>
            </a:r>
            <a:r>
              <a:rPr lang="en-US" sz="2000" dirty="0">
                <a:solidFill>
                  <a:schemeClr val="tx1"/>
                </a:solidFill>
                <a:latin typeface="Times New Roman" pitchFamily="18" charset="0"/>
                <a:cs typeface="Times New Roman" pitchFamily="18" charset="0"/>
              </a:rPr>
              <a:t>.</a:t>
            </a:r>
          </a:p>
          <a:p>
            <a:pPr marL="279400" indent="0" eaLnBrk="1" hangingPunct="1">
              <a:spcBef>
                <a:spcPts val="1150"/>
              </a:spcBef>
              <a:buSzPct val="91000"/>
              <a:buFont typeface="Wingdings 3" panose="05040102010807070707" pitchFamily="18" charset="2"/>
              <a:buNone/>
              <a:tabLst>
                <a:tab pos="542925" algn="l"/>
              </a:tabLst>
              <a:defRPr/>
            </a:pPr>
            <a:endParaRPr lang="en-US" sz="2000"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615950" y="1047750"/>
            <a:ext cx="3200400" cy="708025"/>
          </a:xfrm>
          <a:prstGeom prst="rect">
            <a:avLst/>
          </a:prstGeom>
          <a:noFill/>
        </p:spPr>
        <p:txBody>
          <a:bodyPr>
            <a:spAutoFit/>
          </a:bodyPr>
          <a:lstStyle/>
          <a:p>
            <a:pPr>
              <a:defRPr/>
            </a:pPr>
            <a:r>
              <a:rPr lang="en-US" sz="2000" b="1" dirty="0">
                <a:solidFill>
                  <a:schemeClr val="tx1">
                    <a:lumMod val="75000"/>
                    <a:lumOff val="25000"/>
                  </a:schemeClr>
                </a:solidFill>
                <a:latin typeface="Times New Roman" pitchFamily="18" charset="0"/>
                <a:cs typeface="Times New Roman" pitchFamily="18" charset="0"/>
              </a:rPr>
              <a:t>Nguyên nhân chủ quan</a:t>
            </a:r>
          </a:p>
          <a:p>
            <a:pPr>
              <a:defRPr/>
            </a:pPr>
            <a:endParaRPr lang="vi-VN" sz="2000" dirty="0"/>
          </a:p>
        </p:txBody>
      </p:sp>
      <p:sp>
        <p:nvSpPr>
          <p:cNvPr id="5" name="TextBox 4"/>
          <p:cNvSpPr txBox="1">
            <a:spLocks noChangeArrowheads="1"/>
          </p:cNvSpPr>
          <p:nvPr/>
        </p:nvSpPr>
        <p:spPr bwMode="auto">
          <a:xfrm>
            <a:off x="606425" y="4486275"/>
            <a:ext cx="3889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b="1">
                <a:latin typeface="Times New Roman" panose="02020603050405020304" pitchFamily="18" charset="0"/>
                <a:cs typeface="Times New Roman" panose="02020603050405020304" pitchFamily="18" charset="0"/>
              </a:rPr>
              <a:t>Nguyên nhân khách quan: </a:t>
            </a:r>
          </a:p>
          <a:p>
            <a:endParaRPr lang="vi-VN" altLang="vi-VN"/>
          </a:p>
        </p:txBody>
      </p:sp>
      <p:sp>
        <p:nvSpPr>
          <p:cNvPr id="6" name="TextBox 5"/>
          <p:cNvSpPr txBox="1">
            <a:spLocks noChangeArrowheads="1"/>
          </p:cNvSpPr>
          <p:nvPr/>
        </p:nvSpPr>
        <p:spPr bwMode="auto">
          <a:xfrm>
            <a:off x="709613" y="5100638"/>
            <a:ext cx="1855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b="1">
                <a:latin typeface="Times New Roman" panose="02020603050405020304" pitchFamily="18" charset="0"/>
                <a:cs typeface="Times New Roman" panose="02020603050405020304" pitchFamily="18" charset="0"/>
              </a:rPr>
              <a:t>- </a:t>
            </a:r>
            <a:r>
              <a:rPr lang="en-US" altLang="vi-VN">
                <a:latin typeface="Times New Roman" panose="02020603050405020304" pitchFamily="18" charset="0"/>
                <a:cs typeface="Times New Roman" panose="02020603050405020304" pitchFamily="18" charset="0"/>
              </a:rPr>
              <a:t>Mưa lũ, thiên tai</a:t>
            </a:r>
          </a:p>
          <a:p>
            <a:endParaRPr lang="vi-VN"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Effect transition="in" filter="fade">
                                      <p:cBhvr>
                                        <p:cTn id="14" dur="1000"/>
                                        <p:tgtEl>
                                          <p:spTgt spid="14339">
                                            <p:txEl>
                                              <p:pRg st="0" end="0"/>
                                            </p:txEl>
                                          </p:spTgt>
                                        </p:tgtEl>
                                      </p:cBhvr>
                                    </p:animEffect>
                                    <p:anim calcmode="lin" valueType="num">
                                      <p:cBhvr>
                                        <p:cTn id="15"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39">
                                            <p:txEl>
                                              <p:pRg st="1" end="1"/>
                                            </p:txEl>
                                          </p:spTgt>
                                        </p:tgtEl>
                                        <p:attrNameLst>
                                          <p:attrName>style.visibility</p:attrName>
                                        </p:attrNameLst>
                                      </p:cBhvr>
                                      <p:to>
                                        <p:strVal val="visible"/>
                                      </p:to>
                                    </p:set>
                                    <p:animEffect transition="in" filter="fade">
                                      <p:cBhvr>
                                        <p:cTn id="21" dur="1000"/>
                                        <p:tgtEl>
                                          <p:spTgt spid="14339">
                                            <p:txEl>
                                              <p:pRg st="1" end="1"/>
                                            </p:txEl>
                                          </p:spTgt>
                                        </p:tgtEl>
                                      </p:cBhvr>
                                    </p:animEffect>
                                    <p:anim calcmode="lin" valueType="num">
                                      <p:cBhvr>
                                        <p:cTn id="22"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339">
                                            <p:txEl>
                                              <p:pRg st="2" end="2"/>
                                            </p:txEl>
                                          </p:spTgt>
                                        </p:tgtEl>
                                        <p:attrNameLst>
                                          <p:attrName>style.visibility</p:attrName>
                                        </p:attrNameLst>
                                      </p:cBhvr>
                                      <p:to>
                                        <p:strVal val="visible"/>
                                      </p:to>
                                    </p:set>
                                    <p:animEffect transition="in" filter="fade">
                                      <p:cBhvr>
                                        <p:cTn id="28" dur="1000"/>
                                        <p:tgtEl>
                                          <p:spTgt spid="14339">
                                            <p:txEl>
                                              <p:pRg st="2" end="2"/>
                                            </p:txEl>
                                          </p:spTgt>
                                        </p:tgtEl>
                                      </p:cBhvr>
                                    </p:animEffect>
                                    <p:anim calcmode="lin" valueType="num">
                                      <p:cBhvr>
                                        <p:cTn id="29"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339">
                                            <p:txEl>
                                              <p:pRg st="3" end="3"/>
                                            </p:txEl>
                                          </p:spTgt>
                                        </p:tgtEl>
                                        <p:attrNameLst>
                                          <p:attrName>style.visibility</p:attrName>
                                        </p:attrNameLst>
                                      </p:cBhvr>
                                      <p:to>
                                        <p:strVal val="visible"/>
                                      </p:to>
                                    </p:set>
                                    <p:animEffect transition="in" filter="fade">
                                      <p:cBhvr>
                                        <p:cTn id="35" dur="1000"/>
                                        <p:tgtEl>
                                          <p:spTgt spid="14339">
                                            <p:txEl>
                                              <p:pRg st="3" end="3"/>
                                            </p:txEl>
                                          </p:spTgt>
                                        </p:tgtEl>
                                      </p:cBhvr>
                                    </p:animEffect>
                                    <p:anim calcmode="lin" valueType="num">
                                      <p:cBhvr>
                                        <p:cTn id="36"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43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339">
                                            <p:txEl>
                                              <p:pRg st="4" end="4"/>
                                            </p:txEl>
                                          </p:spTgt>
                                        </p:tgtEl>
                                        <p:attrNameLst>
                                          <p:attrName>style.visibility</p:attrName>
                                        </p:attrNameLst>
                                      </p:cBhvr>
                                      <p:to>
                                        <p:strVal val="visible"/>
                                      </p:to>
                                    </p:set>
                                    <p:animEffect transition="in" filter="fade">
                                      <p:cBhvr>
                                        <p:cTn id="42" dur="1000"/>
                                        <p:tgtEl>
                                          <p:spTgt spid="14339">
                                            <p:txEl>
                                              <p:pRg st="4" end="4"/>
                                            </p:txEl>
                                          </p:spTgt>
                                        </p:tgtEl>
                                      </p:cBhvr>
                                    </p:animEffect>
                                    <p:anim calcmode="lin" valueType="num">
                                      <p:cBhvr>
                                        <p:cTn id="43"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43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339">
                                            <p:txEl>
                                              <p:pRg st="5" end="5"/>
                                            </p:txEl>
                                          </p:spTgt>
                                        </p:tgtEl>
                                        <p:attrNameLst>
                                          <p:attrName>style.visibility</p:attrName>
                                        </p:attrNameLst>
                                      </p:cBhvr>
                                      <p:to>
                                        <p:strVal val="visible"/>
                                      </p:to>
                                    </p:set>
                                    <p:animEffect transition="in" filter="fade">
                                      <p:cBhvr>
                                        <p:cTn id="49" dur="1000"/>
                                        <p:tgtEl>
                                          <p:spTgt spid="14339">
                                            <p:txEl>
                                              <p:pRg st="5" end="5"/>
                                            </p:txEl>
                                          </p:spTgt>
                                        </p:tgtEl>
                                      </p:cBhvr>
                                    </p:animEffect>
                                    <p:anim calcmode="lin" valueType="num">
                                      <p:cBhvr>
                                        <p:cTn id="50"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43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5900" y="762000"/>
            <a:ext cx="4876800" cy="563563"/>
          </a:xfrm>
        </p:spPr>
        <p:txBody>
          <a:bodyPr rtlCol="0">
            <a:normAutofit fontScale="90000"/>
          </a:bodyPr>
          <a:lstStyle/>
          <a:p>
            <a:pPr eaLnBrk="1" fontAlgn="auto" hangingPunct="1">
              <a:spcAft>
                <a:spcPts val="0"/>
              </a:spcAft>
              <a:defRPr/>
            </a:pPr>
            <a:r>
              <a:rPr lang="en-US" altLang="vi-VN" b="1" dirty="0" smtClean="0">
                <a:solidFill>
                  <a:srgbClr val="FF0000"/>
                </a:solidFill>
                <a:latin typeface="Times New Roman" panose="02020603050405020304" pitchFamily="18" charset="0"/>
                <a:cs typeface="Times New Roman" panose="02020603050405020304" pitchFamily="18" charset="0"/>
              </a:rPr>
              <a:t>DẤU HIỆU NHẬN BIẾT</a:t>
            </a:r>
          </a:p>
        </p:txBody>
      </p:sp>
      <p:sp>
        <p:nvSpPr>
          <p:cNvPr id="3" name="Content Placeholder 2"/>
          <p:cNvSpPr>
            <a:spLocks noGrp="1"/>
          </p:cNvSpPr>
          <p:nvPr>
            <p:ph sz="half" idx="1"/>
          </p:nvPr>
        </p:nvSpPr>
        <p:spPr>
          <a:xfrm>
            <a:off x="533400" y="1752600"/>
            <a:ext cx="7086600" cy="3429000"/>
          </a:xfrm>
        </p:spPr>
        <p:txBody>
          <a:bodyPr rtlCol="0"/>
          <a:lstStyle/>
          <a:p>
            <a:pPr eaLnBrk="1" hangingPunct="1">
              <a:spcBef>
                <a:spcPts val="100"/>
              </a:spcBef>
              <a:buClrTx/>
              <a:buSzTx/>
              <a:buFont typeface="Arial" panose="020B0604020202020204" pitchFamily="34" charset="0"/>
              <a:buChar char="•"/>
              <a:defRPr/>
            </a:pPr>
            <a:r>
              <a:rPr lang="en-US" sz="3000" dirty="0" err="1">
                <a:solidFill>
                  <a:schemeClr val="tx1"/>
                </a:solidFill>
                <a:latin typeface="Times New Roman" panose="02020603050405020304" pitchFamily="18" charset="0"/>
                <a:cs typeface="Times New Roman" panose="02020603050405020304" pitchFamily="18" charset="0"/>
              </a:rPr>
              <a:t>Nạn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đang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chới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với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dưới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nước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hoặc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sắp</a:t>
            </a:r>
            <a:r>
              <a:rPr lang="en-US" sz="3000" dirty="0">
                <a:solidFill>
                  <a:schemeClr val="tx1"/>
                </a:solidFill>
                <a:latin typeface="Times New Roman" panose="02020603050405020304" pitchFamily="18" charset="0"/>
                <a:cs typeface="Times New Roman" panose="02020603050405020304" pitchFamily="18" charset="0"/>
              </a:rPr>
              <a:t> có </a:t>
            </a:r>
            <a:r>
              <a:rPr lang="en-US" sz="3000" dirty="0" err="1">
                <a:solidFill>
                  <a:schemeClr val="tx1"/>
                </a:solidFill>
                <a:latin typeface="Times New Roman" panose="02020603050405020304" pitchFamily="18" charset="0"/>
                <a:cs typeface="Times New Roman" panose="02020603050405020304" pitchFamily="18" charset="0"/>
              </a:rPr>
              <a:t>nguy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cơ</a:t>
            </a:r>
            <a:r>
              <a:rPr lang="en-US" sz="3000" dirty="0">
                <a:solidFill>
                  <a:schemeClr val="tx1"/>
                </a:solidFill>
                <a:latin typeface="Times New Roman" panose="02020603050405020304" pitchFamily="18" charset="0"/>
                <a:cs typeface="Times New Roman" panose="02020603050405020304" pitchFamily="18" charset="0"/>
              </a:rPr>
              <a:t> bị </a:t>
            </a:r>
            <a:r>
              <a:rPr lang="en-US" sz="3000" dirty="0" err="1">
                <a:solidFill>
                  <a:schemeClr val="tx1"/>
                </a:solidFill>
                <a:latin typeface="Times New Roman" panose="02020603050405020304" pitchFamily="18" charset="0"/>
                <a:cs typeface="Times New Roman" panose="02020603050405020304" pitchFamily="18" charset="0"/>
              </a:rPr>
              <a:t>chìm</a:t>
            </a:r>
            <a:endParaRPr lang="en-US" sz="3000" dirty="0">
              <a:solidFill>
                <a:schemeClr val="tx1"/>
              </a:solidFill>
              <a:latin typeface="Times New Roman" panose="02020603050405020304" pitchFamily="18" charset="0"/>
              <a:cs typeface="Times New Roman" panose="02020603050405020304" pitchFamily="18" charset="0"/>
            </a:endParaRPr>
          </a:p>
          <a:p>
            <a:pPr eaLnBrk="1" hangingPunct="1">
              <a:spcBef>
                <a:spcPts val="963"/>
              </a:spcBef>
              <a:buClrTx/>
              <a:buSzTx/>
              <a:buFont typeface="Arial" panose="020B0604020202020204" pitchFamily="34" charset="0"/>
              <a:buChar char="•"/>
              <a:defRPr/>
            </a:pPr>
            <a:r>
              <a:rPr lang="en-US" sz="3000" dirty="0">
                <a:solidFill>
                  <a:schemeClr val="tx1"/>
                </a:solidFill>
                <a:latin typeface="Times New Roman" panose="02020603050405020304" pitchFamily="18" charset="0"/>
                <a:cs typeface="Times New Roman" panose="02020603050405020304" pitchFamily="18" charset="0"/>
              </a:rPr>
              <a:t>Có </a:t>
            </a:r>
            <a:r>
              <a:rPr lang="en-US" sz="3000" dirty="0" err="1">
                <a:solidFill>
                  <a:schemeClr val="tx1"/>
                </a:solidFill>
                <a:latin typeface="Times New Roman" panose="02020603050405020304" pitchFamily="18" charset="0"/>
                <a:cs typeface="Times New Roman" panose="02020603050405020304" pitchFamily="18" charset="0"/>
              </a:rPr>
              <a:t>dấu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hiệu</a:t>
            </a:r>
            <a:r>
              <a:rPr lang="en-US" sz="3000" dirty="0">
                <a:solidFill>
                  <a:schemeClr val="tx1"/>
                </a:solidFill>
                <a:latin typeface="Times New Roman" panose="02020603050405020304" pitchFamily="18" charset="0"/>
                <a:cs typeface="Times New Roman" panose="02020603050405020304" pitchFamily="18" charset="0"/>
              </a:rPr>
              <a:t> bị </a:t>
            </a:r>
            <a:r>
              <a:rPr lang="en-US" sz="3000" dirty="0" err="1">
                <a:solidFill>
                  <a:schemeClr val="tx1"/>
                </a:solidFill>
                <a:latin typeface="Times New Roman" panose="02020603050405020304" pitchFamily="18" charset="0"/>
                <a:cs typeface="Times New Roman" panose="02020603050405020304" pitchFamily="18" charset="0"/>
              </a:rPr>
              <a:t>sặc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nước</a:t>
            </a:r>
            <a:r>
              <a:rPr lang="en-US" sz="3000" dirty="0">
                <a:solidFill>
                  <a:schemeClr val="tx1"/>
                </a:solidFill>
                <a:latin typeface="Times New Roman" panose="02020603050405020304" pitchFamily="18" charset="0"/>
                <a:cs typeface="Times New Roman" panose="02020603050405020304" pitchFamily="18" charset="0"/>
              </a:rPr>
              <a:t>: ho dữ </a:t>
            </a:r>
            <a:r>
              <a:rPr lang="en-US" sz="3000" dirty="0" err="1">
                <a:solidFill>
                  <a:schemeClr val="tx1"/>
                </a:solidFill>
                <a:latin typeface="Times New Roman" panose="02020603050405020304" pitchFamily="18" charset="0"/>
                <a:cs typeface="Times New Roman" panose="02020603050405020304" pitchFamily="18" charset="0"/>
              </a:rPr>
              <a:t>dội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sặc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smtClean="0">
                <a:solidFill>
                  <a:schemeClr val="tx1"/>
                </a:solidFill>
                <a:latin typeface="Times New Roman" panose="02020603050405020304" pitchFamily="18" charset="0"/>
                <a:cs typeface="Times New Roman" panose="02020603050405020304" pitchFamily="18" charset="0"/>
              </a:rPr>
              <a:t>sụa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smtClean="0">
                <a:solidFill>
                  <a:schemeClr val="tx1"/>
                </a:solidFill>
                <a:latin typeface="Times New Roman" panose="02020603050405020304" pitchFamily="18" charset="0"/>
                <a:cs typeface="Times New Roman" panose="02020603050405020304" pitchFamily="18" charset="0"/>
              </a:rPr>
              <a:t>mặt </a:t>
            </a:r>
            <a:r>
              <a:rPr lang="en-US" sz="3000" dirty="0">
                <a:solidFill>
                  <a:schemeClr val="tx1"/>
                </a:solidFill>
                <a:latin typeface="Times New Roman" panose="02020603050405020304" pitchFamily="18" charset="0"/>
                <a:cs typeface="Times New Roman" panose="02020603050405020304" pitchFamily="18" charset="0"/>
              </a:rPr>
              <a:t>đỏ </a:t>
            </a:r>
            <a:r>
              <a:rPr lang="en-US" sz="3000" dirty="0" err="1">
                <a:solidFill>
                  <a:schemeClr val="tx1"/>
                </a:solidFill>
                <a:latin typeface="Times New Roman" panose="02020603050405020304" pitchFamily="18" charset="0"/>
                <a:cs typeface="Times New Roman" panose="02020603050405020304" pitchFamily="18" charset="0"/>
              </a:rPr>
              <a:t>hoặc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tím</a:t>
            </a:r>
            <a:r>
              <a:rPr lang="en-US" sz="3000" dirty="0">
                <a:solidFill>
                  <a:schemeClr val="tx1"/>
                </a:solidFill>
                <a:latin typeface="Times New Roman" panose="02020603050405020304" pitchFamily="18" charset="0"/>
                <a:cs typeface="Times New Roman" panose="02020603050405020304" pitchFamily="18" charset="0"/>
              </a:rPr>
              <a:t>, khó thở,  </a:t>
            </a:r>
            <a:r>
              <a:rPr lang="en-US" sz="3000" dirty="0" smtClean="0">
                <a:solidFill>
                  <a:schemeClr val="tx1"/>
                </a:solidFill>
                <a:latin typeface="Times New Roman" panose="02020603050405020304" pitchFamily="18" charset="0"/>
                <a:cs typeface="Times New Roman" panose="02020603050405020304" pitchFamily="18" charset="0"/>
              </a:rPr>
              <a:t>hoặc </a:t>
            </a:r>
            <a:r>
              <a:rPr lang="en-US" sz="3000" dirty="0" err="1">
                <a:solidFill>
                  <a:schemeClr val="tx1"/>
                </a:solidFill>
                <a:latin typeface="Times New Roman" panose="02020603050405020304" pitchFamily="18" charset="0"/>
                <a:cs typeface="Times New Roman" panose="02020603050405020304" pitchFamily="18" charset="0"/>
              </a:rPr>
              <a:t>ngừng</a:t>
            </a:r>
            <a:r>
              <a:rPr lang="en-US" sz="3000" dirty="0">
                <a:solidFill>
                  <a:schemeClr val="tx1"/>
                </a:solidFill>
                <a:latin typeface="Times New Roman" panose="02020603050405020304" pitchFamily="18" charset="0"/>
                <a:cs typeface="Times New Roman" panose="02020603050405020304" pitchFamily="18" charset="0"/>
              </a:rPr>
              <a:t> thở.</a:t>
            </a:r>
          </a:p>
          <a:p>
            <a:pPr eaLnBrk="1" hangingPunct="1">
              <a:spcBef>
                <a:spcPts val="963"/>
              </a:spcBef>
              <a:buClrTx/>
              <a:buSzTx/>
              <a:buFont typeface="Arial" panose="020B0604020202020204" pitchFamily="34" charset="0"/>
              <a:buChar char="•"/>
              <a:defRPr/>
            </a:pPr>
            <a:r>
              <a:rPr lang="en-US" sz="3000" dirty="0" err="1">
                <a:solidFill>
                  <a:schemeClr val="tx1"/>
                </a:solidFill>
                <a:latin typeface="Times New Roman" panose="02020603050405020304" pitchFamily="18" charset="0"/>
                <a:cs typeface="Times New Roman" panose="02020603050405020304" pitchFamily="18" charset="0"/>
              </a:rPr>
              <a:t>Bất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tỉnh</a:t>
            </a:r>
            <a:r>
              <a:rPr lang="en-US" sz="3000" dirty="0">
                <a:solidFill>
                  <a:schemeClr val="tx1"/>
                </a:solidFill>
                <a:latin typeface="Times New Roman" panose="02020603050405020304" pitchFamily="18" charset="0"/>
                <a:cs typeface="Times New Roman" panose="02020603050405020304" pitchFamily="18" charset="0"/>
              </a:rPr>
              <a:t> do </a:t>
            </a:r>
            <a:r>
              <a:rPr lang="en-US" sz="3000" dirty="0" err="1">
                <a:solidFill>
                  <a:schemeClr val="tx1"/>
                </a:solidFill>
                <a:latin typeface="Times New Roman" panose="02020603050405020304" pitchFamily="18" charset="0"/>
                <a:cs typeface="Times New Roman" panose="02020603050405020304" pitchFamily="18" charset="0"/>
              </a:rPr>
              <a:t>ngừng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smtClean="0">
                <a:solidFill>
                  <a:schemeClr val="tx1"/>
                </a:solidFill>
                <a:latin typeface="Times New Roman" panose="02020603050405020304" pitchFamily="18" charset="0"/>
                <a:cs typeface="Times New Roman" panose="02020603050405020304" pitchFamily="18" charset="0"/>
              </a:rPr>
              <a:t>thở, </a:t>
            </a:r>
            <a:r>
              <a:rPr lang="en-US" sz="3000" dirty="0" err="1">
                <a:solidFill>
                  <a:schemeClr val="tx1"/>
                </a:solidFill>
                <a:latin typeface="Times New Roman" panose="02020603050405020304" pitchFamily="18" charset="0"/>
                <a:cs typeface="Times New Roman" panose="02020603050405020304" pitchFamily="18" charset="0"/>
              </a:rPr>
              <a:t>ngừng</a:t>
            </a:r>
            <a:r>
              <a:rPr lang="en-US" sz="3000" dirty="0">
                <a:solidFill>
                  <a:schemeClr val="tx1"/>
                </a:solidFill>
                <a:latin typeface="Times New Roman" panose="02020603050405020304" pitchFamily="18" charset="0"/>
                <a:cs typeface="Times New Roman" panose="02020603050405020304" pitchFamily="18" charset="0"/>
              </a:rPr>
              <a:t> tim</a:t>
            </a:r>
          </a:p>
          <a:p>
            <a:pPr marL="279400" indent="0" eaLnBrk="1" hangingPunct="1">
              <a:spcBef>
                <a:spcPts val="1150"/>
              </a:spcBef>
              <a:buSzPct val="91000"/>
              <a:buFont typeface="Wingdings 3" panose="05040102010807070707" pitchFamily="18" charset="2"/>
              <a:buNone/>
              <a:tabLst>
                <a:tab pos="542925" algn="l"/>
              </a:tabLst>
              <a:defRPr/>
            </a:pPr>
            <a:endParaRPr lang="en-US" sz="3000" dirty="0">
              <a:latin typeface="Times New Roman" panose="02020603050405020304" pitchFamily="18" charset="0"/>
              <a:cs typeface="Times New Roman" panose="02020603050405020304" pitchFamily="18" charset="0"/>
            </a:endParaRPr>
          </a:p>
          <a:p>
            <a:pPr eaLnBrk="1" fontAlgn="auto" hangingPunct="1">
              <a:spcAft>
                <a:spcPts val="0"/>
              </a:spcAft>
              <a:buFont typeface="Arial" charset="0"/>
              <a:buNone/>
              <a:defRPr/>
            </a:pPr>
            <a:endParaRPr lang="en-US" sz="2000" dirty="0" smtClean="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2775</TotalTime>
  <Words>1331</Words>
  <Application>Microsoft Office PowerPoint</Application>
  <PresentationFormat>On-screen Show (4:3)</PresentationFormat>
  <Paragraphs>101</Paragraphs>
  <Slides>20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Trebuchet MS</vt:lpstr>
      <vt:lpstr>Wingdings 3</vt:lpstr>
      <vt:lpstr>Calibri</vt:lpstr>
      <vt:lpstr>Times New Roman</vt:lpstr>
      <vt:lpstr>Carlito</vt:lpstr>
      <vt:lpstr>Facet</vt:lpstr>
      <vt:lpstr>PowerPoint Presentation</vt:lpstr>
      <vt:lpstr>PowerPoint Presentation</vt:lpstr>
      <vt:lpstr>NGUYÊN NHÂN DẪN ĐẾN ĐUỐI NƯỚC:</vt:lpstr>
      <vt:lpstr>NGUYÊN NHÂN DẪN ĐẾN ĐUỐI NƯỚC:</vt:lpstr>
      <vt:lpstr>NGUYÊN NHÂN DẪN ĐẾN ĐUỐI NƯỚC:</vt:lpstr>
      <vt:lpstr>NGUYÊN NHÂN DẪN ĐẾN ĐUỐI NƯỚC:</vt:lpstr>
      <vt:lpstr>Những nơi nào có nguy cơ bị tai nạn đuối nước</vt:lpstr>
      <vt:lpstr>NGUYÊN NHÂN</vt:lpstr>
      <vt:lpstr>DẤU HIỆU NHẬN BIẾT</vt:lpstr>
      <vt:lpstr>NGUY CƠ</vt:lpstr>
      <vt:lpstr>PowerPoint Presentation</vt:lpstr>
      <vt:lpstr>PowerPoint Presentation</vt:lpstr>
      <vt:lpstr>PowerPoint Presentation</vt:lpstr>
      <vt:lpstr>PowerPoint Presentation</vt:lpstr>
      <vt:lpstr>PowerPoint Presentation</vt:lpstr>
      <vt:lpstr>Bước 4: Ủ ấm cho nạn nhân</vt:lpstr>
      <vt:lpstr>PowerPoint Presentation</vt:lpstr>
      <vt:lpstr>CÁC BIỆN PHÁP PHÒNG TRÁNH TAI NẠN ĐUỐI NƯỚC</vt:lpstr>
      <vt:lpstr>CÁC BIỆN PHÁP PHÒNG TRÁNH TAI NẠN ĐUỐI NƯỚC</vt:lpstr>
      <vt:lpstr>PowerPoint Presentation</vt:lpstr>
    </vt:vector>
  </TitlesOfParts>
  <Company>Tin Hung  Co, Ldt...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Sơ cấp cứu (Đại cương)</dc:title>
  <dc:creator>Du Hai Duong</dc:creator>
  <cp:lastModifiedBy>MyPC</cp:lastModifiedBy>
  <cp:revision>257</cp:revision>
  <dcterms:created xsi:type="dcterms:W3CDTF">2012-09-27T21:06:42Z</dcterms:created>
  <dcterms:modified xsi:type="dcterms:W3CDTF">2021-09-11T08:14:35Z</dcterms:modified>
</cp:coreProperties>
</file>